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26"/>
  </p:notesMasterIdLst>
  <p:handoutMasterIdLst>
    <p:handoutMasterId r:id="rId27"/>
  </p:handoutMasterIdLst>
  <p:sldIdLst>
    <p:sldId id="256" r:id="rId3"/>
    <p:sldId id="372" r:id="rId4"/>
    <p:sldId id="400" r:id="rId5"/>
    <p:sldId id="393" r:id="rId6"/>
    <p:sldId id="397" r:id="rId7"/>
    <p:sldId id="378" r:id="rId8"/>
    <p:sldId id="311" r:id="rId9"/>
    <p:sldId id="374" r:id="rId10"/>
    <p:sldId id="396" r:id="rId11"/>
    <p:sldId id="395" r:id="rId12"/>
    <p:sldId id="386" r:id="rId13"/>
    <p:sldId id="299" r:id="rId14"/>
    <p:sldId id="381" r:id="rId15"/>
    <p:sldId id="380" r:id="rId16"/>
    <p:sldId id="385" r:id="rId17"/>
    <p:sldId id="379" r:id="rId18"/>
    <p:sldId id="402" r:id="rId19"/>
    <p:sldId id="403" r:id="rId20"/>
    <p:sldId id="399" r:id="rId21"/>
    <p:sldId id="382" r:id="rId22"/>
    <p:sldId id="384" r:id="rId23"/>
    <p:sldId id="388" r:id="rId24"/>
    <p:sldId id="401" r:id="rId25"/>
  </p:sldIdLst>
  <p:sldSz cx="9144000" cy="6858000" type="screen4x3"/>
  <p:notesSz cx="6797675" cy="99282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076"/>
    <a:srgbClr val="00325F"/>
    <a:srgbClr val="A01F63"/>
    <a:srgbClr val="F8ED5A"/>
    <a:srgbClr val="E3F2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78046" autoAdjust="0"/>
  </p:normalViewPr>
  <p:slideViewPr>
    <p:cSldViewPr>
      <p:cViewPr varScale="1">
        <p:scale>
          <a:sx n="91" d="100"/>
          <a:sy n="91" d="100"/>
        </p:scale>
        <p:origin x="2316" y="72"/>
      </p:cViewPr>
      <p:guideLst>
        <p:guide orient="horz" pos="2160"/>
        <p:guide pos="2880"/>
      </p:guideLst>
    </p:cSldViewPr>
  </p:slideViewPr>
  <p:notesTextViewPr>
    <p:cViewPr>
      <p:scale>
        <a:sx n="1" d="1"/>
        <a:sy n="1" d="1"/>
      </p:scale>
      <p:origin x="0" y="0"/>
    </p:cViewPr>
  </p:notesTextViewPr>
  <p:notesViewPr>
    <p:cSldViewPr>
      <p:cViewPr>
        <p:scale>
          <a:sx n="126" d="100"/>
          <a:sy n="126" d="100"/>
        </p:scale>
        <p:origin x="-1790" y="32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AECBFA1-5313-4E95-9516-9A12DEE60168}" type="datetimeFigureOut">
              <a:rPr lang="en-GB" smtClean="0"/>
              <a:t>07/03/2019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29DE6F3-C118-4014-82E9-6E0B60ADE233}" type="slidenum">
              <a:rPr lang="en-GB" smtClean="0"/>
              <a:t>‹#›</a:t>
            </a:fld>
            <a:endParaRPr lang="en-GB"/>
          </a:p>
        </p:txBody>
      </p:sp>
    </p:spTree>
    <p:extLst>
      <p:ext uri="{BB962C8B-B14F-4D97-AF65-F5344CB8AC3E}">
        <p14:creationId xmlns:p14="http://schemas.microsoft.com/office/powerpoint/2010/main" val="3842491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2945658" cy="496411"/>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50442" y="0"/>
            <a:ext cx="2945658" cy="496411"/>
          </a:xfrm>
          <a:prstGeom prst="rect">
            <a:avLst/>
          </a:prstGeom>
          <a:noFill/>
          <a:ln>
            <a:noFill/>
          </a:ln>
        </p:spPr>
        <p:txBody>
          <a:bodyPr lIns="91425" tIns="91425" rIns="91425" bIns="91425" anchor="t" anchorCtr="0"/>
          <a:lstStyle>
            <a:lvl1pPr marL="0" marR="0" indent="0" algn="r"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79768" y="4715907"/>
            <a:ext cx="5438139" cy="4467701"/>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1" y="9430091"/>
            <a:ext cx="2945658" cy="496411"/>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50442" y="9430091"/>
            <a:ext cx="2945658" cy="496411"/>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215811444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79768" y="4715907"/>
            <a:ext cx="5438139" cy="4467701"/>
          </a:xfrm>
          <a:prstGeom prst="rect">
            <a:avLst/>
          </a:prstGeom>
        </p:spPr>
        <p:txBody>
          <a:bodyPr lIns="91425" tIns="91425" rIns="91425" bIns="91425" anchor="ctr" anchorCtr="0">
            <a:noAutofit/>
          </a:bodyPr>
          <a:lstStyle/>
          <a:p>
            <a:pPr lvl="0" rtl="0">
              <a:spcBef>
                <a:spcPts val="0"/>
              </a:spcBef>
              <a:buNone/>
            </a:pPr>
            <a:endParaRPr lang="en-GB" sz="1100" dirty="0">
              <a:solidFill>
                <a:srgbClr val="FF0000"/>
              </a:solidFill>
            </a:endParaRPr>
          </a:p>
        </p:txBody>
      </p:sp>
      <p:sp>
        <p:nvSpPr>
          <p:cNvPr id="90" name="Shape 90"/>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4399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1760767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950940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1316831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3161198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030392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smtClean="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3417421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smtClean="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287708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smtClean="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pPr lvl="0" rtl="0">
              <a:spcBef>
                <a:spcPts val="0"/>
              </a:spcBef>
              <a:buNone/>
            </a:pPr>
            <a:endParaRPr lang="en-GB" sz="1200" dirty="0" smtClean="0">
              <a:solidFill>
                <a:srgbClr val="FF0000"/>
              </a:solidFill>
            </a:endParaRPr>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405965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809625"/>
            <a:ext cx="4962525" cy="372268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endParaRPr lang="en-GB"/>
          </a:p>
        </p:txBody>
      </p:sp>
    </p:spTree>
    <p:extLst>
      <p:ext uri="{BB962C8B-B14F-4D97-AF65-F5344CB8AC3E}">
        <p14:creationId xmlns:p14="http://schemas.microsoft.com/office/powerpoint/2010/main" val="312262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bg>
      <p:bgPr>
        <a:solidFill>
          <a:srgbClr val="00325F"/>
        </a:solidFill>
        <a:effectLst/>
      </p:bgPr>
    </p:bg>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4293096"/>
            <a:ext cx="7772400" cy="747513"/>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r>
              <a:rPr lang="en-US" smtClean="0"/>
              <a:t>Click to edit Master title style</a:t>
            </a:r>
            <a:endParaRPr/>
          </a:p>
        </p:txBody>
      </p:sp>
      <p:sp>
        <p:nvSpPr>
          <p:cNvPr id="18" name="Shape 18"/>
          <p:cNvSpPr txBox="1">
            <a:spLocks noGrp="1"/>
          </p:cNvSpPr>
          <p:nvPr>
            <p:ph type="subTitle" idx="1"/>
          </p:nvPr>
        </p:nvSpPr>
        <p:spPr>
          <a:xfrm>
            <a:off x="1371600" y="5301207"/>
            <a:ext cx="6400799" cy="720080"/>
          </a:xfrm>
          <a:prstGeom prst="rect">
            <a:avLst/>
          </a:prstGeom>
          <a:noFill/>
          <a:ln>
            <a:noFill/>
          </a:ln>
        </p:spPr>
        <p:txBody>
          <a:bodyPr lIns="91425" tIns="91425" rIns="91425" bIns="91425" anchor="ctr" anchorCtr="0"/>
          <a:lstStyle>
            <a:lvl1pPr marL="0" marR="0" indent="0" algn="ctr" rtl="0">
              <a:spcBef>
                <a:spcPts val="480"/>
              </a:spcBef>
              <a:spcAft>
                <a:spcPts val="0"/>
              </a:spcAft>
              <a:buClr>
                <a:schemeClr val="lt1"/>
              </a:buClr>
              <a:buFont typeface="Arial"/>
              <a:buNone/>
              <a:defRPr/>
            </a:lvl1pPr>
            <a:lvl2pPr marL="457200" marR="0" indent="0" algn="ctr" rtl="0">
              <a:spcBef>
                <a:spcPts val="560"/>
              </a:spcBef>
              <a:spcAft>
                <a:spcPts val="0"/>
              </a:spcAft>
              <a:buClr>
                <a:srgbClr val="888888"/>
              </a:buClr>
              <a:buFont typeface="Arial"/>
              <a:buNone/>
              <a:defRPr/>
            </a:lvl2pPr>
            <a:lvl3pPr marL="914400" marR="0" indent="0" algn="ctr" rtl="0">
              <a:spcBef>
                <a:spcPts val="480"/>
              </a:spcBef>
              <a:spcAft>
                <a:spcPts val="0"/>
              </a:spcAft>
              <a:buClr>
                <a:srgbClr val="888888"/>
              </a:buClr>
              <a:buFont typeface="Arial"/>
              <a:buNone/>
              <a:defRPr/>
            </a:lvl3pPr>
            <a:lvl4pPr marL="1371600" marR="0" indent="0" algn="ctr" rtl="0">
              <a:spcBef>
                <a:spcPts val="400"/>
              </a:spcBef>
              <a:spcAft>
                <a:spcPts val="0"/>
              </a:spcAft>
              <a:buClr>
                <a:srgbClr val="888888"/>
              </a:buClr>
              <a:buFont typeface="Arial"/>
              <a:buNone/>
              <a:defRPr/>
            </a:lvl4pPr>
            <a:lvl5pPr marL="1828800" marR="0" indent="0" algn="ctr" rtl="0">
              <a:spcBef>
                <a:spcPts val="400"/>
              </a:spcBef>
              <a:spcAft>
                <a:spcPts val="0"/>
              </a:spcAft>
              <a:buClr>
                <a:srgbClr val="888888"/>
              </a:buClr>
              <a:buFont typeface="Arial"/>
              <a:buNone/>
              <a:defRPr/>
            </a:lvl5pPr>
            <a:lvl6pPr marL="2286000" marR="0" indent="0" algn="ctr" rtl="0">
              <a:spcBef>
                <a:spcPts val="400"/>
              </a:spcBef>
              <a:buClr>
                <a:srgbClr val="888888"/>
              </a:buClr>
              <a:buFont typeface="Calibri"/>
              <a:buNone/>
              <a:defRPr/>
            </a:lvl6pPr>
            <a:lvl7pPr marL="2743200" marR="0" indent="0" algn="ctr" rtl="0">
              <a:spcBef>
                <a:spcPts val="400"/>
              </a:spcBef>
              <a:buClr>
                <a:srgbClr val="888888"/>
              </a:buClr>
              <a:buFont typeface="Calibri"/>
              <a:buNone/>
              <a:defRPr/>
            </a:lvl7pPr>
            <a:lvl8pPr marL="3200400" marR="0" indent="0" algn="ctr" rtl="0">
              <a:spcBef>
                <a:spcPts val="400"/>
              </a:spcBef>
              <a:buClr>
                <a:srgbClr val="888888"/>
              </a:buClr>
              <a:buFont typeface="Calibri"/>
              <a:buNone/>
              <a:defRPr/>
            </a:lvl8pPr>
            <a:lvl9pPr marL="3657600" marR="0" indent="0" algn="ctr" rtl="0">
              <a:spcBef>
                <a:spcPts val="400"/>
              </a:spcBef>
              <a:buClr>
                <a:srgbClr val="888888"/>
              </a:buClr>
              <a:buFont typeface="Calibri"/>
              <a:buNone/>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170737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8141465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66371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512007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1350353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206597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777875"/>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r>
              <a:rPr lang="en-US" smtClean="0"/>
              <a:t>Click to edit Master title style</a:t>
            </a:r>
            <a:endParaRPr/>
          </a:p>
        </p:txBody>
      </p:sp>
      <p:sp>
        <p:nvSpPr>
          <p:cNvPr id="23" name="Shape 23"/>
          <p:cNvSpPr txBox="1">
            <a:spLocks noGrp="1"/>
          </p:cNvSpPr>
          <p:nvPr>
            <p:ph type="body" idx="1"/>
          </p:nvPr>
        </p:nvSpPr>
        <p:spPr>
          <a:xfrm>
            <a:off x="457200" y="1196975"/>
            <a:ext cx="8229600" cy="4929188"/>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pPr lvl="0"/>
            <a:r>
              <a:rPr lang="en-US" smtClean="0"/>
              <a:t>Click to edit Master text styles</a:t>
            </a:r>
          </a:p>
        </p:txBody>
      </p:sp>
      <p:sp>
        <p:nvSpPr>
          <p:cNvPr id="24" name="Shape 24"/>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777875"/>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4" name="Shape 74"/>
          <p:cNvSpPr txBox="1">
            <a:spLocks noGrp="1"/>
          </p:cNvSpPr>
          <p:nvPr>
            <p:ph type="body" idx="1"/>
          </p:nvPr>
        </p:nvSpPr>
        <p:spPr>
          <a:xfrm rot="5400000">
            <a:off x="2107405" y="-453231"/>
            <a:ext cx="4929188"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75" name="Shape 75"/>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buClr>
                <a:schemeClr val="dk1"/>
              </a:buClr>
              <a:buFont typeface="Calibri"/>
              <a:buChar char="•"/>
              <a:defRPr/>
            </a:lvl6pPr>
            <a:lvl7pPr marL="2971800" indent="-101600" algn="l" rtl="0">
              <a:spcBef>
                <a:spcPts val="400"/>
              </a:spcBef>
              <a:buClr>
                <a:schemeClr val="dk1"/>
              </a:buClr>
              <a:buFont typeface="Calibri"/>
              <a:buChar char="•"/>
              <a:defRPr/>
            </a:lvl7pPr>
            <a:lvl8pPr marL="3429000" indent="-101600" algn="l" rtl="0">
              <a:spcBef>
                <a:spcPts val="400"/>
              </a:spcBef>
              <a:buClr>
                <a:schemeClr val="dk1"/>
              </a:buClr>
              <a:buFont typeface="Calibri"/>
              <a:buChar char="•"/>
              <a:defRPr/>
            </a:lvl8pPr>
            <a:lvl9pPr marL="3886200" indent="-101600" algn="l" rtl="0">
              <a:spcBef>
                <a:spcPts val="400"/>
              </a:spcBef>
              <a:buClr>
                <a:schemeClr val="dk1"/>
              </a:buClr>
              <a:buFont typeface="Calibri"/>
              <a:buChar char="•"/>
              <a:defRPr/>
            </a:lvl9pPr>
          </a:lstStyle>
          <a:p>
            <a:endParaRPr/>
          </a:p>
        </p:txBody>
      </p:sp>
      <p:sp>
        <p:nvSpPr>
          <p:cNvPr id="81" name="Shape 81"/>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3" name="Shape 83"/>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42223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2053362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01438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335816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02F53-7CD4-4BA2-AB29-B95792FDA108}" type="slidenum">
              <a:rPr lang="en-GB" smtClean="0"/>
              <a:t>‹#›</a:t>
            </a:fld>
            <a:endParaRPr lang="en-GB"/>
          </a:p>
        </p:txBody>
      </p:sp>
    </p:spTree>
    <p:extLst>
      <p:ext uri="{BB962C8B-B14F-4D97-AF65-F5344CB8AC3E}">
        <p14:creationId xmlns:p14="http://schemas.microsoft.com/office/powerpoint/2010/main" val="2314790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6237287"/>
            <a:ext cx="9144000" cy="620711"/>
          </a:xfrm>
          <a:prstGeom prst="rect">
            <a:avLst/>
          </a:prstGeom>
          <a:solidFill>
            <a:srgbClr val="00325F"/>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
        <p:nvSpPr>
          <p:cNvPr id="10" name="Shape 10"/>
          <p:cNvSpPr txBox="1">
            <a:spLocks noGrp="1"/>
          </p:cNvSpPr>
          <p:nvPr>
            <p:ph type="title"/>
          </p:nvPr>
        </p:nvSpPr>
        <p:spPr>
          <a:xfrm>
            <a:off x="457200" y="274637"/>
            <a:ext cx="8229600" cy="77787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1" name="Shape 11"/>
          <p:cNvSpPr txBox="1">
            <a:spLocks noGrp="1"/>
          </p:cNvSpPr>
          <p:nvPr>
            <p:ph type="body" idx="1"/>
          </p:nvPr>
        </p:nvSpPr>
        <p:spPr>
          <a:xfrm>
            <a:off x="457200" y="1196975"/>
            <a:ext cx="8229600" cy="4929188"/>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buClr>
                <a:schemeClr val="dk1"/>
              </a:buClr>
              <a:buFont typeface="Calibri"/>
              <a:buChar char="•"/>
              <a:defRPr/>
            </a:lvl6pPr>
            <a:lvl7pPr marL="2971800" marR="0" indent="-101600" algn="l" rtl="0">
              <a:spcBef>
                <a:spcPts val="400"/>
              </a:spcBef>
              <a:buClr>
                <a:schemeClr val="dk1"/>
              </a:buClr>
              <a:buFont typeface="Calibri"/>
              <a:buChar char="•"/>
              <a:defRPr/>
            </a:lvl7pPr>
            <a:lvl8pPr marL="3429000" marR="0" indent="-101600" algn="l" rtl="0">
              <a:spcBef>
                <a:spcPts val="400"/>
              </a:spcBef>
              <a:buClr>
                <a:schemeClr val="dk1"/>
              </a:buClr>
              <a:buFont typeface="Calibri"/>
              <a:buChar char="•"/>
              <a:defRPr/>
            </a:lvl8pPr>
            <a:lvl9pPr marL="3886200" marR="0" indent="-101600" algn="l" rtl="0">
              <a:spcBef>
                <a:spcPts val="400"/>
              </a:spcBef>
              <a:buClr>
                <a:schemeClr val="dk1"/>
              </a:buClr>
              <a:buFont typeface="Calibri"/>
              <a:buChar char="•"/>
              <a:defRPr/>
            </a:lvl9pPr>
          </a:lstStyle>
          <a:p>
            <a:endParaRPr/>
          </a:p>
        </p:txBody>
      </p:sp>
      <p:sp>
        <p:nvSpPr>
          <p:cNvPr id="12" name="Shape 12"/>
          <p:cNvSpPr txBox="1">
            <a:spLocks noGrp="1"/>
          </p:cNvSpPr>
          <p:nvPr>
            <p:ph type="dt" idx="10"/>
          </p:nvPr>
        </p:nvSpPr>
        <p:spPr>
          <a:xfrm>
            <a:off x="179388" y="6365875"/>
            <a:ext cx="109061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ftr" idx="11"/>
          </p:nvPr>
        </p:nvSpPr>
        <p:spPr>
          <a:xfrm>
            <a:off x="2411413" y="6367462"/>
            <a:ext cx="4335461" cy="365125"/>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txBox="1">
            <a:spLocks noGrp="1"/>
          </p:cNvSpPr>
          <p:nvPr>
            <p:ph type="sldNum" idx="12"/>
          </p:nvPr>
        </p:nvSpPr>
        <p:spPr>
          <a:xfrm>
            <a:off x="1403350" y="6370637"/>
            <a:ext cx="865188" cy="365125"/>
          </a:xfrm>
          <a:prstGeom prst="rect">
            <a:avLst/>
          </a:prstGeom>
          <a:noFill/>
          <a:ln>
            <a:noFill/>
          </a:ln>
        </p:spPr>
        <p:txBody>
          <a:bodyPr lIns="91425" tIns="91425" rIns="91425" bIns="91425" anchor="ctr" anchorCtr="0"/>
          <a:lstStyle>
            <a:lvl1pPr marL="0" marR="0" indent="0" algn="r"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pic>
        <p:nvPicPr>
          <p:cNvPr id="15" name="Shape 15"/>
          <p:cNvPicPr preferRelativeResize="0"/>
          <p:nvPr/>
        </p:nvPicPr>
        <p:blipFill rotWithShape="1">
          <a:blip r:embed="rId6"/>
          <a:srcRect/>
          <a:stretch/>
        </p:blipFill>
        <p:spPr>
          <a:xfrm>
            <a:off x="6732240" y="6284912"/>
            <a:ext cx="2286000" cy="528637"/>
          </a:xfrm>
          <a:prstGeom prst="rect">
            <a:avLst/>
          </a:prstGeom>
          <a:noFill/>
          <a:ln>
            <a:noFill/>
          </a:ln>
        </p:spPr>
      </p:pic>
      <p:sp>
        <p:nvSpPr>
          <p:cNvPr id="16" name="Shape 9"/>
          <p:cNvSpPr/>
          <p:nvPr/>
        </p:nvSpPr>
        <p:spPr>
          <a:xfrm>
            <a:off x="0" y="6190146"/>
            <a:ext cx="9144000" cy="47166"/>
          </a:xfrm>
          <a:prstGeom prst="rect">
            <a:avLst/>
          </a:prstGeom>
          <a:solidFill>
            <a:srgbClr val="C10076"/>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Lst>
  <p:timing>
    <p:tnLst>
      <p:par>
        <p:cTn id="1" dur="indefinite" restart="never" nodeType="tmRoot"/>
      </p:par>
    </p:tnLst>
  </p:timing>
  <p:hf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02F53-7CD4-4BA2-AB29-B95792FDA108}" type="slidenum">
              <a:rPr lang="en-GB" smtClean="0"/>
              <a:t>‹#›</a:t>
            </a:fld>
            <a:endParaRPr lang="en-GB"/>
          </a:p>
        </p:txBody>
      </p:sp>
    </p:spTree>
    <p:extLst>
      <p:ext uri="{BB962C8B-B14F-4D97-AF65-F5344CB8AC3E}">
        <p14:creationId xmlns:p14="http://schemas.microsoft.com/office/powerpoint/2010/main" val="13141715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s.lincoln.ac.uk/services/registry/Assessments/PGROffice/SitePages/Home.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secretariat.sites.lincoln.ac.uk/wp-content/uploads/sites/30/2013/03/Research-Degrees-Regulations-2018-19.pdf" TargetMode="External"/><Relationship Id="rId4" Type="http://schemas.openxmlformats.org/officeDocument/2006/relationships/hyperlink" Target="http://doctoralschool.lincoln.ac.uk/"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131887" y="3068960"/>
            <a:ext cx="8879197" cy="2448272"/>
          </a:xfrm>
          <a:prstGeom prst="rect">
            <a:avLst/>
          </a:prstGeom>
          <a:noFill/>
          <a:ln>
            <a:noFill/>
          </a:ln>
        </p:spPr>
        <p:txBody>
          <a:bodyPr lIns="91425" tIns="45700" rIns="91425" bIns="45700" anchor="ctr" anchorCtr="0">
            <a:noAutofit/>
          </a:bodyPr>
          <a:lstStyle/>
          <a:p>
            <a:pPr>
              <a:buSzPct val="25000"/>
            </a:pPr>
            <a:r>
              <a:rPr lang="en-GB" altLang="en-US" sz="4000" dirty="0">
                <a:solidFill>
                  <a:schemeClr val="bg1"/>
                </a:solidFill>
                <a:latin typeface="Segoe UI" panose="020B0502040204020203" pitchFamily="34" charset="0"/>
                <a:ea typeface="Segoe UI" panose="020B0502040204020203" pitchFamily="34" charset="0"/>
                <a:cs typeface="Segoe UI" panose="020B0502040204020203" pitchFamily="34" charset="0"/>
              </a:rPr>
              <a:t>Briefing </a:t>
            </a:r>
            <a:r>
              <a:rPr lang="en-GB" altLang="en-US" sz="4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for PGR Viva Chairs</a:t>
            </a:r>
            <a:br>
              <a:rPr lang="en-GB" altLang="en-US" sz="400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br>
            <a:endParaRPr lang="en-GB" sz="2000" dirty="0">
              <a:solidFill>
                <a:srgbClr val="FFFFFF"/>
              </a:solidFill>
              <a:latin typeface="Segoe UI" panose="020B0502040204020203" pitchFamily="34" charset="0"/>
              <a:ea typeface="Segoe UI" panose="020B0502040204020203" pitchFamily="34" charset="0"/>
              <a:cs typeface="Segoe UI" panose="020B0502040204020203" pitchFamily="34" charset="0"/>
            </a:endParaRPr>
          </a:p>
        </p:txBody>
      </p:sp>
      <p:pic>
        <p:nvPicPr>
          <p:cNvPr id="87" name="Shape 87"/>
          <p:cNvPicPr preferRelativeResize="0"/>
          <p:nvPr/>
        </p:nvPicPr>
        <p:blipFill rotWithShape="1">
          <a:blip r:embed="rId3"/>
          <a:srcRect/>
          <a:stretch/>
        </p:blipFill>
        <p:spPr>
          <a:xfrm>
            <a:off x="3498282" y="260648"/>
            <a:ext cx="2147436" cy="2232248"/>
          </a:xfrm>
          <a:prstGeom prst="rect">
            <a:avLst/>
          </a:prstGeom>
          <a:noFill/>
          <a:ln>
            <a:noFill/>
          </a:ln>
        </p:spPr>
      </p:pic>
      <p:sp>
        <p:nvSpPr>
          <p:cNvPr id="4" name="Rectangle 3"/>
          <p:cNvSpPr/>
          <p:nvPr/>
        </p:nvSpPr>
        <p:spPr>
          <a:xfrm>
            <a:off x="0" y="6237312"/>
            <a:ext cx="9144000" cy="6480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Paperwork on the </a:t>
            </a:r>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day.</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107504" y="908720"/>
            <a:ext cx="9036496" cy="4752528"/>
          </a:xfrm>
        </p:spPr>
        <p:txBody>
          <a:bodyPr/>
          <a:lstStyle/>
          <a:p>
            <a:pPr marL="446088" lvl="1"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Ideally viva chair should have…</a:t>
            </a:r>
          </a:p>
          <a:p>
            <a:pPr marL="846138" lvl="2"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a:t>
            </a:r>
            <a:r>
              <a:rPr lang="en-GB" sz="2400" dirty="0" smtClean="0">
                <a:latin typeface="Segoe UI" panose="020B0502040204020203" pitchFamily="34" charset="0"/>
                <a:ea typeface="Segoe UI" panose="020B0502040204020203" pitchFamily="34" charset="0"/>
                <a:cs typeface="Segoe UI" panose="020B0502040204020203" pitchFamily="34" charset="0"/>
              </a:rPr>
              <a:t>PGR </a:t>
            </a:r>
            <a:r>
              <a:rPr lang="en-GB" sz="2400" dirty="0">
                <a:latin typeface="Segoe UI" panose="020B0502040204020203" pitchFamily="34" charset="0"/>
                <a:ea typeface="Segoe UI" panose="020B0502040204020203" pitchFamily="34" charset="0"/>
                <a:cs typeface="Segoe UI" panose="020B0502040204020203" pitchFamily="34" charset="0"/>
              </a:rPr>
              <a:t>Examiner’s Initial Report on </a:t>
            </a:r>
            <a:r>
              <a:rPr lang="en-GB" sz="2400" dirty="0" smtClean="0">
                <a:latin typeface="Segoe UI" panose="020B0502040204020203" pitchFamily="34" charset="0"/>
                <a:ea typeface="Segoe UI" panose="020B0502040204020203" pitchFamily="34" charset="0"/>
                <a:cs typeface="Segoe UI" panose="020B0502040204020203" pitchFamily="34" charset="0"/>
              </a:rPr>
              <a:t>Thesis’ </a:t>
            </a:r>
            <a:r>
              <a:rPr lang="en-GB" sz="2400" dirty="0" smtClean="0">
                <a:latin typeface="Segoe UI" panose="020B0502040204020203" pitchFamily="34" charset="0"/>
                <a:ea typeface="Segoe UI" panose="020B0502040204020203" pitchFamily="34" charset="0"/>
                <a:cs typeface="Segoe UI" panose="020B0502040204020203" pitchFamily="34" charset="0"/>
              </a:rPr>
              <a:t>form completed by each examiner</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marL="846138" lvl="2"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‘PGR </a:t>
            </a:r>
            <a:r>
              <a:rPr lang="en-GB" sz="2400" dirty="0">
                <a:latin typeface="Segoe UI" panose="020B0502040204020203" pitchFamily="34" charset="0"/>
                <a:ea typeface="Segoe UI" panose="020B0502040204020203" pitchFamily="34" charset="0"/>
                <a:cs typeface="Segoe UI" panose="020B0502040204020203" pitchFamily="34" charset="0"/>
              </a:rPr>
              <a:t>Examiner’s and Chair’s Reports on Thesis and </a:t>
            </a:r>
            <a:r>
              <a:rPr lang="en-GB" sz="2400" dirty="0" smtClean="0">
                <a:latin typeface="Segoe UI" panose="020B0502040204020203" pitchFamily="34" charset="0"/>
                <a:ea typeface="Segoe UI" panose="020B0502040204020203" pitchFamily="34" charset="0"/>
                <a:cs typeface="Segoe UI" panose="020B0502040204020203" pitchFamily="34" charset="0"/>
              </a:rPr>
              <a:t>Examination’ form</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Copy </a:t>
            </a:r>
            <a:r>
              <a:rPr lang="en-GB" altLang="en-US" sz="2400" dirty="0">
                <a:latin typeface="Segoe UI" panose="020B0502040204020203" pitchFamily="34" charset="0"/>
                <a:ea typeface="Segoe UI" panose="020B0502040204020203" pitchFamily="34" charset="0"/>
                <a:cs typeface="Segoe UI" panose="020B0502040204020203" pitchFamily="34" charset="0"/>
              </a:rPr>
              <a:t>of regulations</a:t>
            </a:r>
          </a:p>
          <a:p>
            <a:pPr marL="846138" lvl="2"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Details </a:t>
            </a:r>
            <a:r>
              <a:rPr lang="en-GB" altLang="en-US" sz="2400" dirty="0">
                <a:latin typeface="Segoe UI" panose="020B0502040204020203" pitchFamily="34" charset="0"/>
                <a:ea typeface="Segoe UI" panose="020B0502040204020203" pitchFamily="34" charset="0"/>
                <a:cs typeface="Segoe UI" panose="020B0502040204020203" pitchFamily="34" charset="0"/>
              </a:rPr>
              <a:t>of special needs of the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student</a:t>
            </a:r>
          </a:p>
          <a:p>
            <a:pPr marL="846138" lvl="2"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Date of next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CRDB exam board</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86663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Pre-meeting with examiners</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95536" y="836712"/>
            <a:ext cx="8424936" cy="5040560"/>
          </a:xfrm>
          <a:noFill/>
          <a:ln>
            <a:noFill/>
          </a:ln>
        </p:spPr>
        <p:txBody>
          <a:bodyPr lIns="91425" tIns="91425" rIns="91425" bIns="91425" anchor="t" anchorCtr="0"/>
          <a:lstStyle/>
          <a:p>
            <a:pPr marL="446088" indent="-446088" fontAlgn="base">
              <a:spcBef>
                <a:spcPts val="0"/>
              </a:spcBef>
              <a:spcAft>
                <a:spcPts val="1200"/>
              </a:spcAft>
              <a:buSzPct val="75000"/>
              <a:buFont typeface="Wingdings" panose="05000000000000000000" pitchFamily="2" charset="2"/>
              <a:buChar char="Ø"/>
            </a:pPr>
            <a:r>
              <a:rPr lang="en-US" altLang="en-US" sz="2800" dirty="0">
                <a:latin typeface="Segoe UI" panose="020B0502040204020203" pitchFamily="34" charset="0"/>
                <a:ea typeface="Segoe UI" panose="020B0502040204020203" pitchFamily="34" charset="0"/>
                <a:cs typeface="Segoe UI" panose="020B0502040204020203" pitchFamily="34" charset="0"/>
              </a:rPr>
              <a:t>The chair will commonly </a:t>
            </a:r>
            <a:r>
              <a:rPr lang="en-US" altLang="en-US" sz="2800" dirty="0" smtClean="0">
                <a:latin typeface="Segoe UI" panose="020B0502040204020203" pitchFamily="34" charset="0"/>
                <a:ea typeface="Segoe UI" panose="020B0502040204020203" pitchFamily="34" charset="0"/>
                <a:cs typeface="Segoe UI" panose="020B0502040204020203" pitchFamily="34" charset="0"/>
              </a:rPr>
              <a:t>attend</a:t>
            </a:r>
            <a:r>
              <a:rPr lang="en-US" altLang="en-US" sz="2800" dirty="0" smtClean="0">
                <a:latin typeface="Segoe UI" panose="020B0502040204020203" pitchFamily="34" charset="0"/>
                <a:ea typeface="Segoe UI" panose="020B0502040204020203" pitchFamily="34" charset="0"/>
                <a:cs typeface="Segoe UI" panose="020B0502040204020203" pitchFamily="34" charset="0"/>
              </a:rPr>
              <a:t> </a:t>
            </a:r>
            <a:r>
              <a:rPr lang="en-US" altLang="en-US" sz="2800" dirty="0">
                <a:latin typeface="Segoe UI" panose="020B0502040204020203" pitchFamily="34" charset="0"/>
                <a:ea typeface="Segoe UI" panose="020B0502040204020203" pitchFamily="34" charset="0"/>
                <a:cs typeface="Segoe UI" panose="020B0502040204020203" pitchFamily="34" charset="0"/>
              </a:rPr>
              <a:t>the pre-meeting of internal and external examiners to:</a:t>
            </a:r>
          </a:p>
          <a:p>
            <a:pPr marL="846138" lvl="1" indent="-446088" fontAlgn="base">
              <a:spcBef>
                <a:spcPts val="0"/>
              </a:spcBef>
              <a:spcAft>
                <a:spcPts val="1200"/>
              </a:spcAft>
              <a:buSzPct val="75000"/>
              <a:buFont typeface="Wingdings" panose="05000000000000000000" pitchFamily="2" charset="2"/>
              <a:buChar char="Ø"/>
            </a:pPr>
            <a:r>
              <a:rPr lang="en-US" altLang="en-US" sz="2800" dirty="0" smtClean="0">
                <a:latin typeface="Segoe UI" panose="020B0502040204020203" pitchFamily="34" charset="0"/>
                <a:ea typeface="Segoe UI" panose="020B0502040204020203" pitchFamily="34" charset="0"/>
                <a:cs typeface="Segoe UI" panose="020B0502040204020203" pitchFamily="34" charset="0"/>
              </a:rPr>
              <a:t>Brief </a:t>
            </a:r>
            <a:r>
              <a:rPr lang="en-US" altLang="en-US" sz="2800" dirty="0">
                <a:latin typeface="Segoe UI" panose="020B0502040204020203" pitchFamily="34" charset="0"/>
                <a:ea typeface="Segoe UI" panose="020B0502040204020203" pitchFamily="34" charset="0"/>
                <a:cs typeface="Segoe UI" panose="020B0502040204020203" pitchFamily="34" charset="0"/>
              </a:rPr>
              <a:t>examiners </a:t>
            </a:r>
            <a:r>
              <a:rPr lang="en-US" altLang="en-US" sz="2800" dirty="0" smtClean="0">
                <a:latin typeface="Segoe UI" panose="020B0502040204020203" pitchFamily="34" charset="0"/>
                <a:ea typeface="Segoe UI" panose="020B0502040204020203" pitchFamily="34" charset="0"/>
                <a:cs typeface="Segoe UI" panose="020B0502040204020203" pitchFamily="34" charset="0"/>
              </a:rPr>
              <a:t>on </a:t>
            </a:r>
            <a:r>
              <a:rPr lang="en-US" altLang="en-US" sz="2800" dirty="0">
                <a:latin typeface="Segoe UI" panose="020B0502040204020203" pitchFamily="34" charset="0"/>
                <a:ea typeface="Segoe UI" panose="020B0502040204020203" pitchFamily="34" charset="0"/>
                <a:cs typeface="Segoe UI" panose="020B0502040204020203" pitchFamily="34" charset="0"/>
              </a:rPr>
              <a:t>regulations and </a:t>
            </a:r>
            <a:r>
              <a:rPr lang="en-US" altLang="en-US" sz="2800" dirty="0" smtClean="0">
                <a:latin typeface="Segoe UI" panose="020B0502040204020203" pitchFamily="34" charset="0"/>
                <a:ea typeface="Segoe UI" panose="020B0502040204020203" pitchFamily="34" charset="0"/>
                <a:cs typeface="Segoe UI" panose="020B0502040204020203" pitchFamily="34" charset="0"/>
              </a:rPr>
              <a:t>processes</a:t>
            </a:r>
            <a:endParaRPr lang="en-US" altLang="en-US" sz="2800" dirty="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US" altLang="en-US" sz="2800" dirty="0">
                <a:latin typeface="Segoe UI" panose="020B0502040204020203" pitchFamily="34" charset="0"/>
                <a:ea typeface="Segoe UI" panose="020B0502040204020203" pitchFamily="34" charset="0"/>
                <a:cs typeface="Segoe UI" panose="020B0502040204020203" pitchFamily="34" charset="0"/>
              </a:rPr>
              <a:t>F</a:t>
            </a:r>
            <a:r>
              <a:rPr lang="en-US" altLang="en-US" sz="2800" dirty="0" smtClean="0">
                <a:latin typeface="Segoe UI" panose="020B0502040204020203" pitchFamily="34" charset="0"/>
                <a:ea typeface="Segoe UI" panose="020B0502040204020203" pitchFamily="34" charset="0"/>
                <a:cs typeface="Segoe UI" panose="020B0502040204020203" pitchFamily="34" charset="0"/>
              </a:rPr>
              <a:t>acilitate </a:t>
            </a:r>
            <a:r>
              <a:rPr lang="en-US" altLang="en-US" sz="2800" dirty="0">
                <a:latin typeface="Segoe UI" panose="020B0502040204020203" pitchFamily="34" charset="0"/>
                <a:ea typeface="Segoe UI" panose="020B0502040204020203" pitchFamily="34" charset="0"/>
                <a:cs typeface="Segoe UI" panose="020B0502040204020203" pitchFamily="34" charset="0"/>
              </a:rPr>
              <a:t>the development of an </a:t>
            </a:r>
            <a:r>
              <a:rPr lang="en-US" altLang="en-US" sz="2800" dirty="0" smtClean="0">
                <a:latin typeface="Segoe UI" panose="020B0502040204020203" pitchFamily="34" charset="0"/>
                <a:ea typeface="Segoe UI" panose="020B0502040204020203" pitchFamily="34" charset="0"/>
                <a:cs typeface="Segoe UI" panose="020B0502040204020203" pitchFamily="34" charset="0"/>
              </a:rPr>
              <a:t>agenda</a:t>
            </a:r>
            <a:endParaRPr lang="en-US" altLang="en-US" sz="2800" dirty="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D</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iscuss </a:t>
            </a:r>
            <a:r>
              <a:rPr lang="en-GB" altLang="en-US" sz="2800" dirty="0">
                <a:latin typeface="Segoe UI" panose="020B0502040204020203" pitchFamily="34" charset="0"/>
                <a:ea typeface="Segoe UI" panose="020B0502040204020203" pitchFamily="34" charset="0"/>
                <a:cs typeface="Segoe UI" panose="020B0502040204020203" pitchFamily="34" charset="0"/>
              </a:rPr>
              <a:t>with examiners the possible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outcomes</a:t>
            </a:r>
            <a:endParaRPr lang="en-US" altLang="en-US" sz="2800" dirty="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Can also discuss </a:t>
            </a:r>
          </a:p>
          <a:p>
            <a:pPr marL="800100" lvl="2" indent="0" fontAlgn="base">
              <a:spcBef>
                <a:spcPts val="0"/>
              </a:spcBef>
              <a:spcAft>
                <a:spcPts val="1200"/>
              </a:spcAft>
              <a:buSzPct val="75000"/>
              <a:buNone/>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which examiner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will review revisions (if amendments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required) </a:t>
            </a:r>
          </a:p>
          <a:p>
            <a:pPr marL="800100" lvl="2" indent="0" fontAlgn="base">
              <a:spcBef>
                <a:spcPts val="0"/>
              </a:spcBef>
              <a:spcAft>
                <a:spcPts val="1200"/>
              </a:spcAft>
              <a:buSzPct val="75000"/>
              <a:buNone/>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which </a:t>
            </a:r>
            <a:r>
              <a:rPr lang="en-GB" altLang="en-US" sz="2400" dirty="0">
                <a:latin typeface="Segoe UI" panose="020B0502040204020203" pitchFamily="34" charset="0"/>
                <a:ea typeface="Segoe UI" panose="020B0502040204020203" pitchFamily="34" charset="0"/>
                <a:cs typeface="Segoe UI" panose="020B0502040204020203" pitchFamily="34" charset="0"/>
              </a:rPr>
              <a:t>examiner will collate comments and the composite list for the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student after viva</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96782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8964488" cy="648071"/>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During the examination</a:t>
            </a:r>
            <a:endPar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0" y="1052736"/>
            <a:ext cx="9144000" cy="5040560"/>
          </a:xfrm>
        </p:spPr>
        <p:txBody>
          <a:bodyPr/>
          <a:lstStyle/>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At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beginning</a:t>
            </a:r>
            <a:r>
              <a:rPr lang="en-GB" altLang="en-US" sz="2400" dirty="0">
                <a:latin typeface="Segoe UI" panose="020B0502040204020203" pitchFamily="34" charset="0"/>
                <a:ea typeface="Segoe UI" panose="020B0502040204020203" pitchFamily="34" charset="0"/>
                <a:cs typeface="Segoe UI" panose="020B0502040204020203" pitchFamily="34" charset="0"/>
              </a:rPr>
              <a:t>, put the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student </a:t>
            </a:r>
            <a:r>
              <a:rPr lang="en-GB" altLang="en-US" sz="2400" dirty="0">
                <a:latin typeface="Segoe UI" panose="020B0502040204020203" pitchFamily="34" charset="0"/>
                <a:ea typeface="Segoe UI" panose="020B0502040204020203" pitchFamily="34" charset="0"/>
                <a:cs typeface="Segoe UI" panose="020B0502040204020203" pitchFamily="34" charset="0"/>
              </a:rPr>
              <a:t>at ease and explain the roles of every one present and the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process</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Ensure that any supervisors or observers are only present at the same time as the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student </a:t>
            </a:r>
            <a:r>
              <a:rPr lang="en-GB" altLang="en-US" sz="2400" dirty="0">
                <a:latin typeface="Segoe UI" panose="020B0502040204020203" pitchFamily="34" charset="0"/>
                <a:ea typeface="Segoe UI" panose="020B0502040204020203" pitchFamily="34" charset="0"/>
                <a:cs typeface="Segoe UI" panose="020B0502040204020203" pitchFamily="34" charset="0"/>
              </a:rPr>
              <a:t>and sit in appropriate places in the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room</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Position yourself discretely in the room to observe the process, but not to interfere with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it</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Ensure that regulations and policies are adhered to and that the examination is conducted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fairly</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As required</a:t>
            </a:r>
            <a:r>
              <a:rPr lang="en-GB" sz="2400" dirty="0">
                <a:latin typeface="Segoe UI" panose="020B0502040204020203" pitchFamily="34" charset="0"/>
                <a:ea typeface="Segoe UI" panose="020B0502040204020203" pitchFamily="34" charset="0"/>
                <a:cs typeface="Segoe UI" panose="020B0502040204020203" pitchFamily="34" charset="0"/>
              </a:rPr>
              <a:t>, </a:t>
            </a:r>
            <a:r>
              <a:rPr lang="en-GB" sz="2400" dirty="0" smtClean="0">
                <a:latin typeface="Segoe UI" panose="020B0502040204020203" pitchFamily="34" charset="0"/>
                <a:ea typeface="Segoe UI" panose="020B0502040204020203" pitchFamily="34" charset="0"/>
                <a:cs typeface="Segoe UI" panose="020B0502040204020203" pitchFamily="34" charset="0"/>
              </a:rPr>
              <a:t>facilitate </a:t>
            </a:r>
            <a:r>
              <a:rPr lang="en-GB" sz="2400" dirty="0">
                <a:latin typeface="Segoe UI" panose="020B0502040204020203" pitchFamily="34" charset="0"/>
                <a:ea typeface="Segoe UI" panose="020B0502040204020203" pitchFamily="34" charset="0"/>
                <a:cs typeface="Segoe UI" panose="020B0502040204020203" pitchFamily="34" charset="0"/>
              </a:rPr>
              <a:t>decision by reference to university </a:t>
            </a:r>
            <a:r>
              <a:rPr lang="en-GB" sz="2400" dirty="0" smtClean="0">
                <a:latin typeface="Segoe UI" panose="020B0502040204020203" pitchFamily="34" charset="0"/>
                <a:ea typeface="Segoe UI" panose="020B0502040204020203" pitchFamily="34" charset="0"/>
                <a:cs typeface="Segoe UI" panose="020B0502040204020203" pitchFamily="34" charset="0"/>
              </a:rPr>
              <a:t>regulations</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a:spcBef>
                <a:spcPts val="0"/>
              </a:spcBef>
              <a:spcAft>
                <a:spcPts val="1200"/>
              </a:spcAft>
            </a:pPr>
            <a:endParaRPr lang="en-GB" altLang="en-US" sz="2400" dirty="0" smtClean="0"/>
          </a:p>
          <a:p>
            <a:pPr>
              <a:spcBef>
                <a:spcPts val="0"/>
              </a:spcBef>
              <a:spcAft>
                <a:spcPts val="1200"/>
              </a:spcAft>
            </a:pPr>
            <a:endParaRPr lang="en-GB" altLang="en-US" sz="2400" dirty="0"/>
          </a:p>
          <a:p>
            <a:pPr marL="461963" indent="-457200">
              <a:spcBef>
                <a:spcPts val="0"/>
              </a:spcBef>
              <a:spcAft>
                <a:spcPts val="1800"/>
              </a:spcAft>
              <a:buFont typeface="Wingdings" panose="05000000000000000000" pitchFamily="2" charset="2"/>
              <a:buChar char="Ø"/>
            </a:pPr>
            <a:endParaRPr lang="en-GB" sz="2400" dirty="0" smtClean="0"/>
          </a:p>
          <a:p>
            <a:pPr marL="461963" indent="-457200">
              <a:spcBef>
                <a:spcPts val="0"/>
              </a:spcBef>
              <a:spcAft>
                <a:spcPts val="1800"/>
              </a:spcAft>
              <a:buFont typeface="Wingdings" panose="05000000000000000000" pitchFamily="2" charset="2"/>
              <a:buChar char="Ø"/>
            </a:pPr>
            <a:endParaRPr lang="en-GB" sz="2400" dirty="0" smtClean="0"/>
          </a:p>
        </p:txBody>
      </p:sp>
    </p:spTree>
    <p:extLst>
      <p:ext uri="{BB962C8B-B14F-4D97-AF65-F5344CB8AC3E}">
        <p14:creationId xmlns:p14="http://schemas.microsoft.com/office/powerpoint/2010/main" val="59027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57200" y="274637"/>
            <a:ext cx="8517632" cy="777875"/>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What might make an examination unfair?</a:t>
            </a:r>
            <a:endParaRPr lang="en-GB" altLang="en-US" dirty="0" smtClean="0"/>
          </a:p>
        </p:txBody>
      </p:sp>
      <p:sp>
        <p:nvSpPr>
          <p:cNvPr id="9220" name="Rectangle 3"/>
          <p:cNvSpPr>
            <a:spLocks noGrp="1" noChangeArrowheads="1"/>
          </p:cNvSpPr>
          <p:nvPr>
            <p:ph type="body" idx="1"/>
          </p:nvPr>
        </p:nvSpPr>
        <p:spPr>
          <a:xfrm>
            <a:off x="457200" y="1196752"/>
            <a:ext cx="8517632" cy="4929188"/>
          </a:xfrm>
        </p:spPr>
        <p:txBody>
          <a:bodyPr/>
          <a:lstStyle/>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Use of discriminatory or threatening language / behaviour by the examiners or student</a:t>
            </a:r>
          </a:p>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Overly aggressive questioning</a:t>
            </a:r>
          </a:p>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Behaviour by the examiners (or student) that violates university policies e.g. on equality, disability, diversity</a:t>
            </a:r>
          </a:p>
          <a:p>
            <a:pPr marL="446088" indent="-446088" eaLnBrk="1" hangingPunct="1">
              <a:spcBef>
                <a:spcPts val="0"/>
              </a:spcBef>
              <a:spcAft>
                <a:spcPts val="1200"/>
              </a:spcAft>
              <a:buFont typeface="Wingdings" panose="05000000000000000000" pitchFamily="2" charset="2"/>
              <a:buChar char="Ø"/>
              <a:tabLst>
                <a:tab pos="541338" algn="l"/>
              </a:tabLst>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Examiners not making sufficient effort to take account of the needs of the student (e.g. where their first language is not English)</a:t>
            </a:r>
            <a:endParaRPr lang="en-GB" altLang="en-US" dirty="0" smtClean="0"/>
          </a:p>
        </p:txBody>
      </p:sp>
    </p:spTree>
    <p:extLst>
      <p:ext uri="{BB962C8B-B14F-4D97-AF65-F5344CB8AC3E}">
        <p14:creationId xmlns:p14="http://schemas.microsoft.com/office/powerpoint/2010/main" val="2203216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Intervening</a:t>
            </a:r>
            <a:endParaRPr lang="en-GB" altLang="en-US" dirty="0" smtClean="0"/>
          </a:p>
        </p:txBody>
      </p:sp>
      <p:sp>
        <p:nvSpPr>
          <p:cNvPr id="10244" name="Rectangle 3"/>
          <p:cNvSpPr>
            <a:spLocks noGrp="1" noChangeArrowheads="1"/>
          </p:cNvSpPr>
          <p:nvPr>
            <p:ph type="body" idx="1"/>
          </p:nvPr>
        </p:nvSpPr>
        <p:spPr/>
        <p:txBody>
          <a:bodyPr/>
          <a:lstStyle/>
          <a:p>
            <a:pPr marL="446088" indent="-446088" eaLnBrk="1" hangingPunct="1">
              <a:spcBef>
                <a:spcPts val="0"/>
              </a:spcBef>
              <a:spcAft>
                <a:spcPts val="1200"/>
              </a:spcAft>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The chair should normally stay silent during the course of the examination, but may intervene if they have concerns</a:t>
            </a:r>
          </a:p>
          <a:p>
            <a:pPr marL="446088" indent="-446088" eaLnBrk="1" hangingPunct="1">
              <a:spcBef>
                <a:spcPts val="0"/>
              </a:spcBef>
              <a:spcAft>
                <a:spcPts val="1200"/>
              </a:spcAft>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Intervention could involve suspending the proceedings briefly and speaking to the examiners (or student) separately</a:t>
            </a:r>
          </a:p>
          <a:p>
            <a:pPr marL="446088" indent="-446088" eaLnBrk="1" hangingPunct="1">
              <a:spcBef>
                <a:spcPts val="0"/>
              </a:spcBef>
              <a:spcAft>
                <a:spcPts val="1200"/>
              </a:spcAft>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In exceptional circumstances the chair may need to terminate and annul the examination, and then provide a report on the reasons why</a:t>
            </a:r>
          </a:p>
        </p:txBody>
      </p:sp>
    </p:spTree>
    <p:extLst>
      <p:ext uri="{BB962C8B-B14F-4D97-AF65-F5344CB8AC3E}">
        <p14:creationId xmlns:p14="http://schemas.microsoft.com/office/powerpoint/2010/main" val="3257459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Initial decisions (first examination)</a:t>
            </a:r>
            <a:endParaRPr lang="en-GB" altLang="en-US" dirty="0" smtClean="0"/>
          </a:p>
        </p:txBody>
      </p:sp>
      <p:sp>
        <p:nvSpPr>
          <p:cNvPr id="10244" name="Rectangle 3"/>
          <p:cNvSpPr>
            <a:spLocks noGrp="1" noChangeArrowheads="1"/>
          </p:cNvSpPr>
          <p:nvPr>
            <p:ph type="body" idx="1"/>
          </p:nvPr>
        </p:nvSpPr>
        <p:spPr>
          <a:xfrm>
            <a:off x="251520" y="836712"/>
            <a:ext cx="8640960" cy="5412600"/>
          </a:xfrm>
        </p:spPr>
        <p:txBody>
          <a:bodyPr/>
          <a:lstStyle/>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Award with no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corrections</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May include small number of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typographical errors.</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Minor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amendments. </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Up to </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3</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 months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to correct, normally only subject to internal examiner reassessment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(6 months for PT students)</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0" indent="-34290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Substantive amendments</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Up to 6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months</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to </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correct,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often internal </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and external reassessment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12 months for PT students</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Re-examination with or without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examination</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(see later)</a:t>
            </a:r>
          </a:p>
          <a:p>
            <a:pPr lvl="0" indent="-34290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Lower award (e.g</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 MPhil).</a:t>
            </a:r>
          </a:p>
          <a:p>
            <a:pPr lvl="0" indent="-34290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No Award</a:t>
            </a:r>
          </a:p>
          <a:p>
            <a:pPr lvl="0" indent="-34290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For split decisions, examiners complete separate reports for CRDB to assess</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93914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64488" cy="504055"/>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After the examination (by Chair)</a:t>
            </a:r>
            <a:endPar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251520" y="764704"/>
            <a:ext cx="8568952" cy="5256584"/>
          </a:xfrm>
        </p:spPr>
        <p:txBody>
          <a:bodyPr/>
          <a:lstStyle/>
          <a:p>
            <a:pPr marL="446088" lvl="0"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Only chair and examiners present, </a:t>
            </a:r>
            <a:r>
              <a:rPr lang="en-GB" altLang="en-US" sz="2400" dirty="0">
                <a:latin typeface="Segoe UI" panose="020B0502040204020203" pitchFamily="34" charset="0"/>
                <a:ea typeface="Segoe UI" panose="020B0502040204020203" pitchFamily="34" charset="0"/>
                <a:cs typeface="Segoe UI" panose="020B0502040204020203" pitchFamily="34" charset="0"/>
              </a:rPr>
              <a:t>but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chair does </a:t>
            </a:r>
            <a:r>
              <a:rPr lang="en-GB" altLang="en-US" sz="2400" dirty="0">
                <a:latin typeface="Segoe UI" panose="020B0502040204020203" pitchFamily="34" charset="0"/>
                <a:ea typeface="Segoe UI" panose="020B0502040204020203" pitchFamily="34" charset="0"/>
                <a:cs typeface="Segoe UI" panose="020B0502040204020203" pitchFamily="34" charset="0"/>
              </a:rPr>
              <a:t>not take part in examiners’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deliberations</a:t>
            </a:r>
            <a:endParaRPr lang="en-GB" altLang="en-US" sz="2400" dirty="0">
              <a:latin typeface="Segoe UI" panose="020B0502040204020203" pitchFamily="34" charset="0"/>
              <a:ea typeface="Segoe UI" panose="020B0502040204020203" pitchFamily="34" charset="0"/>
              <a:cs typeface="Segoe UI" panose="020B0502040204020203" pitchFamily="34" charset="0"/>
            </a:endParaRPr>
          </a:p>
          <a:p>
            <a:pPr marL="446088" lvl="0"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Agree outcome (including if this is undecided and referred to CRDB)</a:t>
            </a:r>
          </a:p>
          <a:p>
            <a:pPr marL="446088" lvl="0"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If any corrections:</a:t>
            </a:r>
          </a:p>
          <a:p>
            <a:pPr marL="846138" lvl="1"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Agree main ones</a:t>
            </a:r>
          </a:p>
          <a:p>
            <a:pPr marL="846138" lvl="1"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Determine plan to create agreed list (e.g. examiners communicate directly, and send to School PGR Administrator within a few days). Record plan on form</a:t>
            </a:r>
          </a:p>
          <a:p>
            <a:pPr marL="446088"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Have ‘</a:t>
            </a:r>
            <a:r>
              <a:rPr lang="en-GB" sz="2400" dirty="0" smtClean="0">
                <a:latin typeface="Segoe UI" panose="020B0502040204020203" pitchFamily="34" charset="0"/>
                <a:ea typeface="Segoe UI" panose="020B0502040204020203" pitchFamily="34" charset="0"/>
                <a:cs typeface="Segoe UI" panose="020B0502040204020203" pitchFamily="34" charset="0"/>
              </a:rPr>
              <a:t>PGR </a:t>
            </a:r>
            <a:r>
              <a:rPr lang="en-GB" sz="2400" dirty="0">
                <a:latin typeface="Segoe UI" panose="020B0502040204020203" pitchFamily="34" charset="0"/>
                <a:ea typeface="Segoe UI" panose="020B0502040204020203" pitchFamily="34" charset="0"/>
                <a:cs typeface="Segoe UI" panose="020B0502040204020203" pitchFamily="34" charset="0"/>
              </a:rPr>
              <a:t>Examiner’s and Chair Report on Thesis and </a:t>
            </a:r>
            <a:r>
              <a:rPr lang="en-GB" sz="2400" dirty="0" smtClean="0">
                <a:latin typeface="Segoe UI" panose="020B0502040204020203" pitchFamily="34" charset="0"/>
                <a:ea typeface="Segoe UI" panose="020B0502040204020203" pitchFamily="34" charset="0"/>
                <a:cs typeface="Segoe UI" panose="020B0502040204020203" pitchFamily="34" charset="0"/>
              </a:rPr>
              <a:t>Examination’ form completed/signed </a:t>
            </a:r>
            <a:r>
              <a:rPr lang="en-GB" sz="2400" dirty="0">
                <a:latin typeface="Segoe UI" panose="020B0502040204020203" pitchFamily="34" charset="0"/>
                <a:ea typeface="Segoe UI" panose="020B0502040204020203" pitchFamily="34" charset="0"/>
                <a:cs typeface="Segoe UI" panose="020B0502040204020203" pitchFamily="34" charset="0"/>
              </a:rPr>
              <a:t>and </a:t>
            </a:r>
            <a:r>
              <a:rPr lang="en-GB" sz="2400" dirty="0" smtClean="0">
                <a:latin typeface="Segoe UI" panose="020B0502040204020203" pitchFamily="34" charset="0"/>
                <a:ea typeface="Segoe UI" panose="020B0502040204020203" pitchFamily="34" charset="0"/>
                <a:cs typeface="Segoe UI" panose="020B0502040204020203" pitchFamily="34" charset="0"/>
              </a:rPr>
              <a:t>pass on </a:t>
            </a:r>
            <a:r>
              <a:rPr lang="en-GB" sz="2400" dirty="0">
                <a:latin typeface="Segoe UI" panose="020B0502040204020203" pitchFamily="34" charset="0"/>
                <a:ea typeface="Segoe UI" panose="020B0502040204020203" pitchFamily="34" charset="0"/>
                <a:cs typeface="Segoe UI" panose="020B0502040204020203" pitchFamily="34" charset="0"/>
              </a:rPr>
              <a:t>to </a:t>
            </a:r>
            <a:r>
              <a:rPr lang="en-GB" sz="2400" dirty="0" smtClean="0">
                <a:latin typeface="Segoe UI" panose="020B0502040204020203" pitchFamily="34" charset="0"/>
                <a:ea typeface="Segoe UI" panose="020B0502040204020203" pitchFamily="34" charset="0"/>
                <a:cs typeface="Segoe UI" panose="020B0502040204020203" pitchFamily="34" charset="0"/>
              </a:rPr>
              <a:t>School PGR Administrator.</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800"/>
              </a:spcAft>
              <a:buFont typeface="Wingdings" panose="05000000000000000000" pitchFamily="2" charset="2"/>
              <a:buChar char="Ø"/>
            </a:pPr>
            <a:endParaRPr lang="en-GB" sz="2400" dirty="0" smtClean="0"/>
          </a:p>
          <a:p>
            <a:pPr marL="461963" indent="-457200">
              <a:spcBef>
                <a:spcPts val="0"/>
              </a:spcBef>
              <a:spcAft>
                <a:spcPts val="1800"/>
              </a:spcAft>
              <a:buFont typeface="Wingdings" panose="05000000000000000000" pitchFamily="2" charset="2"/>
              <a:buChar char="Ø"/>
            </a:pPr>
            <a:endParaRPr lang="en-GB" sz="2400" dirty="0" smtClean="0"/>
          </a:p>
        </p:txBody>
      </p:sp>
    </p:spTree>
    <p:extLst>
      <p:ext uri="{BB962C8B-B14F-4D97-AF65-F5344CB8AC3E}">
        <p14:creationId xmlns:p14="http://schemas.microsoft.com/office/powerpoint/2010/main" val="201054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altLang="en-US"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Re-examination</a:t>
            </a:r>
            <a:endParaRPr lang="en-GB" altLang="en-US" dirty="0" smtClean="0"/>
          </a:p>
        </p:txBody>
      </p:sp>
      <p:sp>
        <p:nvSpPr>
          <p:cNvPr id="10244" name="Rectangle 3"/>
          <p:cNvSpPr>
            <a:spLocks noGrp="1" noChangeArrowheads="1"/>
          </p:cNvSpPr>
          <p:nvPr>
            <p:ph type="body" idx="1"/>
          </p:nvPr>
        </p:nvSpPr>
        <p:spPr>
          <a:xfrm>
            <a:off x="251520" y="836712"/>
            <a:ext cx="8640960" cy="5412600"/>
          </a:xfrm>
        </p:spPr>
        <p:txBody>
          <a:bodyPr/>
          <a:lstStyle/>
          <a:p>
            <a:pPr marL="0" lvl="0" indent="0">
              <a:spcBef>
                <a:spcPct val="20000"/>
              </a:spcBef>
              <a:buClrTx/>
              <a:buNone/>
            </a:pPr>
            <a:r>
              <a:rPr lang="en-GB" sz="2400" dirty="0" smtClean="0"/>
              <a:t>Re-examination normally involves resubmission of thesis and second viva, but can be viva only or resubmission without viva</a:t>
            </a:r>
          </a:p>
          <a:p>
            <a:pPr marL="0" lvl="0" indent="0">
              <a:spcBef>
                <a:spcPct val="20000"/>
              </a:spcBef>
              <a:buClrTx/>
              <a:buNone/>
            </a:pPr>
            <a:r>
              <a:rPr lang="en-GB" sz="2400" dirty="0" smtClean="0"/>
              <a:t>PhD </a:t>
            </a:r>
            <a:r>
              <a:rPr lang="en-GB" sz="2400" dirty="0"/>
              <a:t>and MPhil </a:t>
            </a:r>
            <a:endParaRPr lang="en-GB" sz="2400" dirty="0" smtClean="0"/>
          </a:p>
          <a:p>
            <a:pPr lvl="0" indent="-342900">
              <a:spcBef>
                <a:spcPct val="20000"/>
              </a:spcBef>
              <a:buClrTx/>
              <a:buFont typeface="Arial" panose="020B0604020202020204" pitchFamily="34" charset="0"/>
              <a:buChar char="•"/>
            </a:pPr>
            <a:r>
              <a:rPr lang="en-GB" sz="2000" dirty="0"/>
              <a:t>T</a:t>
            </a:r>
            <a:r>
              <a:rPr lang="en-GB" sz="2000" dirty="0" smtClean="0"/>
              <a:t>he </a:t>
            </a:r>
            <a:r>
              <a:rPr lang="en-GB" sz="2000" dirty="0"/>
              <a:t>student shall submit the thesis for re-examination no later than 10 months from the date of notification by the CRDB. </a:t>
            </a:r>
            <a:endParaRPr lang="en-GB" sz="2000" dirty="0" smtClean="0"/>
          </a:p>
          <a:p>
            <a:pPr lvl="0" indent="-342900">
              <a:spcBef>
                <a:spcPct val="20000"/>
              </a:spcBef>
              <a:buClrTx/>
              <a:buFont typeface="Arial" panose="020B0604020202020204" pitchFamily="34" charset="0"/>
              <a:buChar char="•"/>
            </a:pPr>
            <a:r>
              <a:rPr lang="en-GB" sz="2000" dirty="0"/>
              <a:t>R</a:t>
            </a:r>
            <a:r>
              <a:rPr lang="en-GB" sz="2000" dirty="0" smtClean="0"/>
              <a:t>e-examination </a:t>
            </a:r>
            <a:r>
              <a:rPr lang="en-GB" sz="2000" dirty="0"/>
              <a:t>shall normally take place within 12 months from the date of notification by the CRDB but not before resubmission of the thesis. </a:t>
            </a:r>
            <a:endParaRPr lang="en-GB" sz="2000" dirty="0" smtClean="0"/>
          </a:p>
          <a:p>
            <a:pPr marL="0" lvl="0" indent="0">
              <a:spcBef>
                <a:spcPct val="20000"/>
              </a:spcBef>
              <a:buClrTx/>
              <a:buNone/>
            </a:pPr>
            <a:r>
              <a:rPr lang="en-GB" sz="2400" dirty="0" smtClean="0"/>
              <a:t>MA/MSc </a:t>
            </a:r>
            <a:r>
              <a:rPr lang="en-GB" sz="2400" dirty="0"/>
              <a:t>by Research </a:t>
            </a:r>
            <a:endParaRPr lang="en-GB" sz="2400" dirty="0" smtClean="0"/>
          </a:p>
          <a:p>
            <a:pPr lvl="0" indent="-342900">
              <a:spcBef>
                <a:spcPct val="20000"/>
              </a:spcBef>
              <a:buClrTx/>
              <a:buFont typeface="Arial" panose="020B0604020202020204" pitchFamily="34" charset="0"/>
              <a:buChar char="•"/>
            </a:pPr>
            <a:r>
              <a:rPr lang="en-GB" sz="2000" dirty="0"/>
              <a:t>T</a:t>
            </a:r>
            <a:r>
              <a:rPr lang="en-GB" sz="2000" dirty="0" smtClean="0"/>
              <a:t>he </a:t>
            </a:r>
            <a:r>
              <a:rPr lang="en-GB" sz="2000" dirty="0"/>
              <a:t>student shall submit the thesis for re-examination no later than 4 months from the date of notification by the CRDB. </a:t>
            </a:r>
            <a:endParaRPr lang="en-GB" sz="2000" dirty="0" smtClean="0"/>
          </a:p>
          <a:p>
            <a:pPr lvl="0" indent="-342900">
              <a:spcBef>
                <a:spcPct val="20000"/>
              </a:spcBef>
              <a:buClrTx/>
              <a:buFont typeface="Arial" panose="020B0604020202020204" pitchFamily="34" charset="0"/>
              <a:buChar char="•"/>
            </a:pPr>
            <a:r>
              <a:rPr lang="en-GB" sz="2000" dirty="0"/>
              <a:t>R</a:t>
            </a:r>
            <a:r>
              <a:rPr lang="en-GB" sz="2000" dirty="0" smtClean="0"/>
              <a:t>e-examination </a:t>
            </a:r>
            <a:r>
              <a:rPr lang="en-GB" sz="2000" dirty="0"/>
              <a:t>shall normally take place within 6 months from the date of notification by the CRDB but not before resubmission of the thesis. </a:t>
            </a:r>
            <a:endParaRPr lang="en-GB" sz="20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51608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Re-examination outcomes</a:t>
            </a:r>
            <a:endParaRPr lang="en-GB" altLang="en-US" dirty="0" smtClean="0"/>
          </a:p>
        </p:txBody>
      </p:sp>
      <p:sp>
        <p:nvSpPr>
          <p:cNvPr id="10244" name="Rectangle 3"/>
          <p:cNvSpPr>
            <a:spLocks noGrp="1" noChangeArrowheads="1"/>
          </p:cNvSpPr>
          <p:nvPr>
            <p:ph type="body" idx="1"/>
          </p:nvPr>
        </p:nvSpPr>
        <p:spPr>
          <a:xfrm>
            <a:off x="251520" y="836712"/>
            <a:ext cx="8640960" cy="5412600"/>
          </a:xfrm>
        </p:spPr>
        <p:txBody>
          <a:bodyPr/>
          <a:lstStyle/>
          <a:p>
            <a:pPr lvl="0" indent="-34290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Award with no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corrections</a:t>
            </a:r>
            <a:endPar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May include small number of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typographical errors.</a:t>
            </a:r>
            <a:endPar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0" indent="-342900">
              <a:spcBef>
                <a:spcPct val="20000"/>
              </a:spcBef>
              <a:buClrTx/>
              <a:buFont typeface="Arial" panose="020B0604020202020204" pitchFamily="34" charset="0"/>
              <a:buChar char="•"/>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Amendments </a:t>
            </a:r>
            <a:endPar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Up to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3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months</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to correct (same for all modes and degrees)</a:t>
            </a:r>
          </a:p>
          <a:p>
            <a:pPr lvl="1" indent="-285750">
              <a:spcBef>
                <a:spcPct val="20000"/>
              </a:spcBef>
              <a:buClrTx/>
              <a:buFont typeface="Arial" panose="020B0604020202020204" pitchFamily="34" charset="0"/>
              <a:buChar char="–"/>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Nominate examiners to collate/approve amendments</a:t>
            </a:r>
            <a:endPar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0" indent="-342900">
              <a:spcBef>
                <a:spcPct val="20000"/>
              </a:spcBef>
              <a:buClrTx/>
              <a:buFont typeface="Arial" panose="020B0604020202020204" pitchFamily="34" charset="0"/>
              <a:buChar char="•"/>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Lower </a:t>
            </a: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award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e.g. MPhil; assuming conditions met)</a:t>
            </a:r>
          </a:p>
          <a:p>
            <a:pPr lvl="0" indent="-342900">
              <a:spcBef>
                <a:spcPct val="20000"/>
              </a:spcBef>
              <a:buClrTx/>
              <a:buFont typeface="Arial" panose="020B0604020202020204" pitchFamily="34" charset="0"/>
              <a:buChar char="•"/>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Not awarded.</a:t>
            </a:r>
          </a:p>
          <a:p>
            <a:pPr lvl="0" indent="-342900">
              <a:spcBef>
                <a:spcPct val="20000"/>
              </a:spcBef>
              <a:buClrTx/>
              <a:buFont typeface="Arial" panose="020B0604020202020204" pitchFamily="34" charset="0"/>
              <a:buChar char="•"/>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Undecided – where examiners’ do not agree.</a:t>
            </a:r>
            <a:r>
              <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 </a:t>
            </a:r>
            <a:endPar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CRDB decides if further examiner and possible re-examination </a:t>
            </a: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required </a:t>
            </a:r>
            <a:endPar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marL="0" lvl="0" indent="0">
              <a:spcBef>
                <a:spcPct val="20000"/>
              </a:spcBef>
              <a:buClrTx/>
              <a:buNone/>
            </a:pPr>
            <a:r>
              <a:rPr lang="en-GB" sz="24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Regardless, all final decisions rest with the CRDB</a:t>
            </a:r>
            <a:endParaRPr lang="en-GB" sz="24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90208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116632"/>
            <a:ext cx="9144000" cy="777875"/>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Informing students post-exam</a:t>
            </a:r>
            <a:endParaRPr lang="en-GB" altLang="en-US" dirty="0" smtClean="0"/>
          </a:p>
        </p:txBody>
      </p:sp>
      <p:sp>
        <p:nvSpPr>
          <p:cNvPr id="10244" name="Rectangle 3"/>
          <p:cNvSpPr>
            <a:spLocks noGrp="1" noChangeArrowheads="1"/>
          </p:cNvSpPr>
          <p:nvPr>
            <p:ph type="body" idx="1"/>
          </p:nvPr>
        </p:nvSpPr>
        <p:spPr>
          <a:xfrm>
            <a:off x="251520" y="836712"/>
            <a:ext cx="8640960" cy="5412600"/>
          </a:xfrm>
        </p:spPr>
        <p:txBody>
          <a:bodyPr/>
          <a:lstStyle/>
          <a:p>
            <a:pPr marL="446088"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Post-examination</a:t>
            </a:r>
            <a:r>
              <a:rPr lang="en-GB" sz="2400" dirty="0">
                <a:latin typeface="Segoe UI" panose="020B0502040204020203" pitchFamily="34" charset="0"/>
                <a:ea typeface="Segoe UI" panose="020B0502040204020203" pitchFamily="34" charset="0"/>
                <a:cs typeface="Segoe UI" panose="020B0502040204020203" pitchFamily="34" charset="0"/>
              </a:rPr>
              <a:t>, chairs </a:t>
            </a:r>
            <a:r>
              <a:rPr lang="en-GB" sz="2400" dirty="0" smtClean="0">
                <a:latin typeface="Segoe UI" panose="020B0502040204020203" pitchFamily="34" charset="0"/>
                <a:ea typeface="Segoe UI" panose="020B0502040204020203" pitchFamily="34" charset="0"/>
                <a:cs typeface="Segoe UI" panose="020B0502040204020203" pitchFamily="34" charset="0"/>
              </a:rPr>
              <a:t>should indicate to student:</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Recommended outcome</a:t>
            </a:r>
          </a:p>
          <a:p>
            <a:pPr marL="846138" lvl="1"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If any, main corrections (and that detailed ones will be forthcoming in writing)</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marL="1246188" lvl="2"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Who </a:t>
            </a:r>
            <a:r>
              <a:rPr lang="en-GB" sz="2400" dirty="0">
                <a:latin typeface="Segoe UI" panose="020B0502040204020203" pitchFamily="34" charset="0"/>
                <a:ea typeface="Segoe UI" panose="020B0502040204020203" pitchFamily="34" charset="0"/>
                <a:cs typeface="Segoe UI" panose="020B0502040204020203" pitchFamily="34" charset="0"/>
              </a:rPr>
              <a:t>will approve </a:t>
            </a:r>
            <a:r>
              <a:rPr lang="en-GB" sz="2400" dirty="0" smtClean="0">
                <a:latin typeface="Segoe UI" panose="020B0502040204020203" pitchFamily="34" charset="0"/>
                <a:ea typeface="Segoe UI" panose="020B0502040204020203" pitchFamily="34" charset="0"/>
                <a:cs typeface="Segoe UI" panose="020B0502040204020203" pitchFamily="34" charset="0"/>
              </a:rPr>
              <a:t>corrections </a:t>
            </a:r>
          </a:p>
          <a:p>
            <a:pPr marL="1246188" lvl="2"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How to indicate changes (e.g. highlight changes in red, and indicate these in a separate document)</a:t>
            </a:r>
          </a:p>
          <a:p>
            <a:pPr marL="846138" lvl="1"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Indicate timelines </a:t>
            </a:r>
            <a:r>
              <a:rPr lang="en-GB" sz="2400" dirty="0">
                <a:latin typeface="Segoe UI" panose="020B0502040204020203" pitchFamily="34" charset="0"/>
                <a:ea typeface="Segoe UI" panose="020B0502040204020203" pitchFamily="34" charset="0"/>
                <a:cs typeface="Segoe UI" panose="020B0502040204020203" pitchFamily="34" charset="0"/>
              </a:rPr>
              <a:t>(e.g. for corrections</a:t>
            </a:r>
            <a:r>
              <a:rPr lang="en-GB" sz="2400" dirty="0" smtClean="0">
                <a:latin typeface="Segoe UI" panose="020B0502040204020203" pitchFamily="34" charset="0"/>
                <a:ea typeface="Segoe UI" panose="020B0502040204020203" pitchFamily="34" charset="0"/>
                <a:cs typeface="Segoe UI" panose="020B0502040204020203" pitchFamily="34" charset="0"/>
              </a:rPr>
              <a:t>), and that these times are </a:t>
            </a:r>
            <a:r>
              <a:rPr lang="en-GB" sz="2400" dirty="0">
                <a:latin typeface="Segoe UI" panose="020B0502040204020203" pitchFamily="34" charset="0"/>
                <a:ea typeface="Segoe UI" panose="020B0502040204020203" pitchFamily="34" charset="0"/>
                <a:cs typeface="Segoe UI" panose="020B0502040204020203" pitchFamily="34" charset="0"/>
              </a:rPr>
              <a:t>from notification date </a:t>
            </a:r>
            <a:r>
              <a:rPr lang="en-GB" sz="2400" dirty="0" smtClean="0">
                <a:latin typeface="Segoe UI" panose="020B0502040204020203" pitchFamily="34" charset="0"/>
                <a:ea typeface="Segoe UI" panose="020B0502040204020203" pitchFamily="34" charset="0"/>
                <a:cs typeface="Segoe UI" panose="020B0502040204020203" pitchFamily="34" charset="0"/>
              </a:rPr>
              <a:t>of CRDB </a:t>
            </a:r>
          </a:p>
          <a:p>
            <a:pPr marL="846138" lvl="1" indent="-446088" fontAlgn="base">
              <a:spcBef>
                <a:spcPts val="0"/>
              </a:spcBef>
              <a:spcAft>
                <a:spcPts val="1200"/>
              </a:spcAft>
              <a:buSzPct val="75000"/>
              <a:buFont typeface="Wingdings" panose="05000000000000000000" pitchFamily="2" charset="2"/>
              <a:buChar char="Ø"/>
            </a:pPr>
            <a:r>
              <a:rPr lang="en-GB" sz="2400" dirty="0" smtClean="0">
                <a:latin typeface="Segoe UI" panose="020B0502040204020203" pitchFamily="34" charset="0"/>
                <a:ea typeface="Segoe UI" panose="020B0502040204020203" pitchFamily="34" charset="0"/>
                <a:cs typeface="Segoe UI" panose="020B0502040204020203" pitchFamily="34" charset="0"/>
              </a:rPr>
              <a:t>Emphasise</a:t>
            </a:r>
            <a:r>
              <a:rPr lang="en-GB" sz="2400" dirty="0">
                <a:latin typeface="Segoe UI" panose="020B0502040204020203" pitchFamily="34" charset="0"/>
                <a:ea typeface="Segoe UI" panose="020B0502040204020203" pitchFamily="34" charset="0"/>
                <a:cs typeface="Segoe UI" panose="020B0502040204020203" pitchFamily="34" charset="0"/>
              </a:rPr>
              <a:t>, final outcome rests with the CRDB</a:t>
            </a:r>
          </a:p>
          <a:p>
            <a:pPr lvl="1" indent="-342900">
              <a:spcBef>
                <a:spcPct val="20000"/>
              </a:spcBef>
              <a:buClrTx/>
              <a:buFont typeface="Arial" panose="020B0604020202020204" pitchFamily="34" charset="0"/>
              <a:buChar char="•"/>
            </a:pPr>
            <a:endParaRPr lang="en-GB" sz="2400" u="sng"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97286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Why have examination chairs?</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467544" y="1268760"/>
            <a:ext cx="8229600" cy="4680520"/>
          </a:xfrm>
        </p:spPr>
        <p:txBody>
          <a:bodyPr/>
          <a:lstStyle/>
          <a:p>
            <a:pPr marL="446088" indent="-446088">
              <a:spcBef>
                <a:spcPts val="0"/>
              </a:spcBef>
              <a:spcAft>
                <a:spcPts val="1200"/>
              </a:spcAft>
              <a:buFont typeface="Wingdings" panose="05000000000000000000" pitchFamily="2" charset="2"/>
              <a:buChar char="Ø"/>
            </a:pPr>
            <a:r>
              <a:rPr lang="en-GB" altLang="en-US" sz="2800" dirty="0">
                <a:latin typeface="Segoe UI" panose="020B0502040204020203" pitchFamily="34" charset="0"/>
                <a:ea typeface="Segoe UI" panose="020B0502040204020203" pitchFamily="34" charset="0"/>
                <a:cs typeface="Segoe UI" panose="020B0502040204020203" pitchFamily="34" charset="0"/>
              </a:rPr>
              <a:t>Recommended by the QAA as good practice</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a:t>
            </a:r>
          </a:p>
          <a:p>
            <a:pPr marL="446088" indent="-446088">
              <a:spcBef>
                <a:spcPts val="0"/>
              </a:spcBef>
              <a:spcAft>
                <a:spcPts val="1200"/>
              </a:spcAft>
              <a:buFont typeface="Wingdings" panose="05000000000000000000" pitchFamily="2" charset="2"/>
              <a:buChar char="Ø"/>
            </a:pPr>
            <a:r>
              <a:rPr lang="en-GB" altLang="en-US" sz="2800" dirty="0" err="1" smtClean="0">
                <a:latin typeface="Segoe UI" panose="020B0502040204020203" pitchFamily="34" charset="0"/>
                <a:ea typeface="Segoe UI" panose="020B0502040204020203" pitchFamily="34" charset="0"/>
                <a:cs typeface="Segoe UI" panose="020B0502040204020203" pitchFamily="34" charset="0"/>
              </a:rPr>
              <a:t>UoL</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 regulations ‘</a:t>
            </a:r>
            <a:r>
              <a:rPr lang="en-GB" altLang="en-US" sz="2800" dirty="0" smtClean="0">
                <a:ea typeface="Segoe UI" panose="020B0502040204020203" pitchFamily="34" charset="0"/>
              </a:rPr>
              <a:t>a</a:t>
            </a:r>
            <a:r>
              <a:rPr lang="en-GB" sz="2800" dirty="0" smtClean="0"/>
              <a:t>n </a:t>
            </a:r>
            <a:r>
              <a:rPr lang="en-GB" sz="2800" dirty="0"/>
              <a:t>Independent </a:t>
            </a:r>
            <a:r>
              <a:rPr lang="en-GB" sz="2800" dirty="0" smtClean="0"/>
              <a:t>Chair … must </a:t>
            </a:r>
            <a:r>
              <a:rPr lang="en-GB" sz="2800" dirty="0"/>
              <a:t>be present at all oral </a:t>
            </a:r>
            <a:r>
              <a:rPr lang="en-GB" sz="2800" dirty="0" smtClean="0"/>
              <a:t>examinations</a:t>
            </a:r>
            <a:r>
              <a:rPr lang="en-GB" sz="2800" dirty="0" smtClean="0"/>
              <a:t>’</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a:p>
            <a:pPr marL="446088" indent="-446088">
              <a:spcBef>
                <a:spcPts val="0"/>
              </a:spcBef>
              <a:spcAft>
                <a:spcPts val="1200"/>
              </a:spcAft>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Viva chair should e</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nsure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fairness; keep to time; adhere to regulations; communicate between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entities</a:t>
            </a:r>
            <a:endParaRPr lang="en-GB" altLang="en-US" sz="2800" dirty="0" smtClean="0">
              <a:latin typeface="Segoe UI" panose="020B0502040204020203" pitchFamily="34" charset="0"/>
              <a:ea typeface="Segoe UI" panose="020B0502040204020203" pitchFamily="34" charset="0"/>
              <a:cs typeface="Segoe UI" panose="020B0502040204020203" pitchFamily="34" charset="0"/>
            </a:endParaRPr>
          </a:p>
          <a:p>
            <a:pPr marL="446088" indent="-446088">
              <a:spcBef>
                <a:spcPts val="0"/>
              </a:spcBef>
              <a:spcAft>
                <a:spcPts val="1200"/>
              </a:spcAft>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Avoid appeals or complaints related to the conduct of the examination</a:t>
            </a:r>
          </a:p>
        </p:txBody>
      </p:sp>
    </p:spTree>
    <p:extLst>
      <p:ext uri="{BB962C8B-B14F-4D97-AF65-F5344CB8AC3E}">
        <p14:creationId xmlns:p14="http://schemas.microsoft.com/office/powerpoint/2010/main" val="3136949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9"/>
            <a:ext cx="8964488" cy="936104"/>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Follow-up actions</a:t>
            </a:r>
            <a:endPar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251520" y="1196752"/>
            <a:ext cx="8640960" cy="4824536"/>
          </a:xfrm>
        </p:spPr>
        <p:txBody>
          <a:bodyPr/>
          <a:lstStyle/>
          <a:p>
            <a:pPr marL="446088"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Where </a:t>
            </a:r>
            <a:r>
              <a:rPr lang="en-GB" altLang="en-US" sz="2400" dirty="0">
                <a:latin typeface="Segoe UI" panose="020B0502040204020203" pitchFamily="34" charset="0"/>
                <a:ea typeface="Segoe UI" panose="020B0502040204020203" pitchFamily="34" charset="0"/>
                <a:cs typeface="Segoe UI" panose="020B0502040204020203" pitchFamily="34" charset="0"/>
              </a:rPr>
              <a:t>corrections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required,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School/College </a:t>
            </a:r>
            <a:r>
              <a:rPr lang="en-GB" altLang="en-US" sz="2400" dirty="0">
                <a:latin typeface="Segoe UI" panose="020B0502040204020203" pitchFamily="34" charset="0"/>
                <a:ea typeface="Segoe UI" panose="020B0502040204020203" pitchFamily="34" charset="0"/>
                <a:cs typeface="Segoe UI" panose="020B0502040204020203" pitchFamily="34" charset="0"/>
              </a:rPr>
              <a:t>PGR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Administrators will, in writing:</a:t>
            </a: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Inform student of initial outcome</a:t>
            </a: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Provide student with list of corrections (and timeline)</a:t>
            </a: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Forward any revised </a:t>
            </a:r>
            <a:r>
              <a:rPr lang="en-GB" altLang="en-US" sz="2400" dirty="0">
                <a:latin typeface="Segoe UI" panose="020B0502040204020203" pitchFamily="34" charset="0"/>
                <a:ea typeface="Segoe UI" panose="020B0502040204020203" pitchFamily="34" charset="0"/>
                <a:cs typeface="Segoe UI" panose="020B0502040204020203" pitchFamily="34" charset="0"/>
              </a:rPr>
              <a:t>thesis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to appropriate examiners</a:t>
            </a: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Forward revised decision to CRDB</a:t>
            </a:r>
          </a:p>
          <a:p>
            <a:pPr marL="446088"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For other decisions, following the CRDB, Student Administration will inform students of the outcome (including details on the complaint’s and appeal’s process)</a:t>
            </a:r>
            <a:endParaRPr lang="en-GB"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462351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80"/>
            <a:ext cx="8964488" cy="936104"/>
          </a:xfrm>
        </p:spPr>
        <p:txBody>
          <a:bodyPr/>
          <a:lstStyle/>
          <a:p>
            <a:pPr algn="l"/>
            <a:r>
              <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rPr>
              <a:t>Potential problems</a:t>
            </a:r>
          </a:p>
        </p:txBody>
      </p:sp>
      <p:sp>
        <p:nvSpPr>
          <p:cNvPr id="3" name="Text Placeholder 2"/>
          <p:cNvSpPr>
            <a:spLocks noGrp="1"/>
          </p:cNvSpPr>
          <p:nvPr>
            <p:ph type="body" idx="1"/>
          </p:nvPr>
        </p:nvSpPr>
        <p:spPr>
          <a:xfrm>
            <a:off x="179512" y="836712"/>
            <a:ext cx="8712968" cy="5328592"/>
          </a:xfrm>
        </p:spPr>
        <p:txBody>
          <a:bodyPr/>
          <a:lstStyle/>
          <a:p>
            <a:pPr lvl="0" indent="-34290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Chair </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does not turn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up</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Replacement can be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used, but if </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no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chair then postpone examination</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Examiner does not turn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up</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Postpone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examination</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But, if still 2 examiners and 1 is external ask CRDB chair to continue</a:t>
            </a:r>
          </a:p>
          <a:p>
            <a:pPr lvl="0" indent="-342900">
              <a:spcBef>
                <a:spcPct val="20000"/>
              </a:spcBef>
              <a:buClrTx/>
              <a:buFont typeface="Arial" panose="020B0604020202020204" pitchFamily="34" charset="0"/>
              <a:buChar char="•"/>
            </a:pP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Alternative </a:t>
            </a: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copies of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thesis</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Examine the thesis originally submitted.</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Examiners can not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agree</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lvl="1" indent="-28575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Note difference of opinion and refer to CRDB to arbitrate.</a:t>
            </a:r>
          </a:p>
          <a:p>
            <a:pPr lvl="0" indent="-342900">
              <a:spcBef>
                <a:spcPct val="20000"/>
              </a:spcBef>
              <a:buClrTx/>
              <a:buFont typeface="Arial" panose="020B0604020202020204" pitchFamily="34" charset="0"/>
              <a:buChar char="•"/>
            </a:pPr>
            <a:r>
              <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rPr>
              <a:t>Record any problems and resolution on </a:t>
            </a:r>
            <a:r>
              <a:rPr lang="en-GB" sz="2200" kern="120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a:t>
            </a:r>
            <a:r>
              <a:rPr lang="en-GB" sz="2200" dirty="0" smtClean="0">
                <a:latin typeface="Segoe UI" panose="020B0502040204020203" pitchFamily="34" charset="0"/>
                <a:ea typeface="Segoe UI" panose="020B0502040204020203" pitchFamily="34" charset="0"/>
                <a:cs typeface="Segoe UI" panose="020B0502040204020203" pitchFamily="34" charset="0"/>
              </a:rPr>
              <a:t>PGR </a:t>
            </a:r>
            <a:r>
              <a:rPr lang="en-GB" sz="2200" dirty="0">
                <a:latin typeface="Segoe UI" panose="020B0502040204020203" pitchFamily="34" charset="0"/>
                <a:ea typeface="Segoe UI" panose="020B0502040204020203" pitchFamily="34" charset="0"/>
                <a:cs typeface="Segoe UI" panose="020B0502040204020203" pitchFamily="34" charset="0"/>
              </a:rPr>
              <a:t>Examiner’s and Chair Report on Thesis and </a:t>
            </a:r>
            <a:r>
              <a:rPr lang="en-GB" sz="2200" dirty="0" smtClean="0">
                <a:latin typeface="Segoe UI" panose="020B0502040204020203" pitchFamily="34" charset="0"/>
                <a:ea typeface="Segoe UI" panose="020B0502040204020203" pitchFamily="34" charset="0"/>
                <a:cs typeface="Segoe UI" panose="020B0502040204020203" pitchFamily="34" charset="0"/>
              </a:rPr>
              <a:t>Examination’ form.</a:t>
            </a:r>
            <a:endParaRPr lang="en-GB" sz="2200" kern="120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52070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764704"/>
            <a:ext cx="8229600" cy="4929188"/>
          </a:xfrm>
        </p:spPr>
        <p:txBody>
          <a:bodyPr/>
          <a:lstStyle/>
          <a:p>
            <a:pPr marL="0" indent="0" fontAlgn="base">
              <a:spcBef>
                <a:spcPts val="0"/>
              </a:spcBef>
              <a:spcAft>
                <a:spcPts val="1200"/>
              </a:spcAft>
              <a:buSzPct val="75000"/>
              <a:buNone/>
            </a:pPr>
            <a:r>
              <a:rPr lang="en-GB" sz="2400" dirty="0">
                <a:solidFill>
                  <a:srgbClr val="FF0000"/>
                </a:solidFill>
                <a:latin typeface="Segoe UI" panose="020B0502040204020203" pitchFamily="34" charset="0"/>
                <a:ea typeface="Segoe UI" panose="020B0502040204020203" pitchFamily="34" charset="0"/>
                <a:cs typeface="Segoe UI" panose="020B0502040204020203" pitchFamily="34" charset="0"/>
              </a:rPr>
              <a:t>PGR </a:t>
            </a:r>
            <a:r>
              <a:rPr lang="en-GB" sz="24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Office</a:t>
            </a:r>
            <a:r>
              <a:rPr lang="en-GB" sz="2400" dirty="0" smtClean="0">
                <a:latin typeface="Segoe UI" panose="020B0502040204020203" pitchFamily="34" charset="0"/>
                <a:ea typeface="Segoe UI" panose="020B0502040204020203" pitchFamily="34" charset="0"/>
                <a:cs typeface="Segoe UI" panose="020B0502040204020203" pitchFamily="34" charset="0"/>
              </a:rPr>
              <a:t/>
            </a:r>
            <a:br>
              <a:rPr lang="en-GB" sz="2400" dirty="0" smtClean="0">
                <a:latin typeface="Segoe UI" panose="020B0502040204020203" pitchFamily="34" charset="0"/>
                <a:ea typeface="Segoe UI" panose="020B0502040204020203" pitchFamily="34" charset="0"/>
                <a:cs typeface="Segoe UI" panose="020B0502040204020203" pitchFamily="34" charset="0"/>
              </a:rPr>
            </a:br>
            <a:r>
              <a:rPr lang="en-GB" sz="2400" dirty="0" smtClean="0">
                <a:latin typeface="Segoe UI" panose="020B0502040204020203" pitchFamily="34" charset="0"/>
                <a:ea typeface="Segoe UI" panose="020B0502040204020203" pitchFamily="34" charset="0"/>
                <a:cs typeface="Segoe UI" panose="020B0502040204020203" pitchFamily="34" charset="0"/>
              </a:rPr>
              <a:t>S</a:t>
            </a:r>
            <a:r>
              <a:rPr lang="en-GB" sz="2400" dirty="0" smtClean="0">
                <a:latin typeface="Segoe UI" panose="020B0502040204020203" pitchFamily="34" charset="0"/>
                <a:ea typeface="Segoe UI" panose="020B0502040204020203" pitchFamily="34" charset="0"/>
                <a:cs typeface="Segoe UI" panose="020B0502040204020203" pitchFamily="34" charset="0"/>
              </a:rPr>
              <a:t>ee p</a:t>
            </a:r>
            <a:r>
              <a:rPr lang="en-GB" sz="2400" dirty="0" smtClean="0">
                <a:latin typeface="Segoe UI" panose="020B0502040204020203" pitchFamily="34" charset="0"/>
                <a:ea typeface="Segoe UI" panose="020B0502040204020203" pitchFamily="34" charset="0"/>
                <a:cs typeface="Segoe UI" panose="020B0502040204020203" pitchFamily="34" charset="0"/>
              </a:rPr>
              <a:t>ortal </a:t>
            </a:r>
            <a:r>
              <a:rPr lang="en-GB" sz="2400" dirty="0">
                <a:latin typeface="Segoe UI" panose="020B0502040204020203" pitchFamily="34" charset="0"/>
                <a:ea typeface="Segoe UI" panose="020B0502040204020203" pitchFamily="34" charset="0"/>
                <a:cs typeface="Segoe UI" panose="020B0502040204020203" pitchFamily="34" charset="0"/>
              </a:rPr>
              <a:t>under </a:t>
            </a:r>
            <a:r>
              <a:rPr lang="en-GB" sz="2400" dirty="0">
                <a:latin typeface="Segoe UI" panose="020B0502040204020203" pitchFamily="34" charset="0"/>
                <a:ea typeface="Segoe UI" panose="020B0502040204020203" pitchFamily="34" charset="0"/>
                <a:cs typeface="Segoe UI" panose="020B0502040204020203" pitchFamily="34" charset="0"/>
              </a:rPr>
              <a:t>R</a:t>
            </a:r>
            <a:r>
              <a:rPr lang="en-GB" sz="2400" dirty="0" smtClean="0">
                <a:latin typeface="Segoe UI" panose="020B0502040204020203" pitchFamily="34" charset="0"/>
                <a:ea typeface="Segoe UI" panose="020B0502040204020203" pitchFamily="34" charset="0"/>
                <a:cs typeface="Segoe UI" panose="020B0502040204020203" pitchFamily="34" charset="0"/>
              </a:rPr>
              <a:t>egistry </a:t>
            </a:r>
            <a:r>
              <a:rPr lang="en-GB" sz="2400" dirty="0">
                <a:latin typeface="Segoe UI" panose="020B0502040204020203" pitchFamily="34" charset="0"/>
                <a:ea typeface="Segoe UI" panose="020B0502040204020203" pitchFamily="34" charset="0"/>
                <a:cs typeface="Segoe UI" panose="020B0502040204020203" pitchFamily="34" charset="0"/>
              </a:rPr>
              <a:t>for blank PGR forms, guides and links to </a:t>
            </a:r>
            <a:r>
              <a:rPr lang="en-GB" sz="2400" dirty="0" smtClean="0">
                <a:latin typeface="Segoe UI" panose="020B0502040204020203" pitchFamily="34" charset="0"/>
                <a:ea typeface="Segoe UI" panose="020B0502040204020203" pitchFamily="34" charset="0"/>
                <a:cs typeface="Segoe UI" panose="020B0502040204020203" pitchFamily="34" charset="0"/>
              </a:rPr>
              <a:t>regulations</a:t>
            </a:r>
            <a:br>
              <a:rPr lang="en-GB" sz="2400" dirty="0" smtClean="0">
                <a:latin typeface="Segoe UI" panose="020B0502040204020203" pitchFamily="34" charset="0"/>
                <a:ea typeface="Segoe UI" panose="020B0502040204020203" pitchFamily="34" charset="0"/>
                <a:cs typeface="Segoe UI" panose="020B0502040204020203" pitchFamily="34" charset="0"/>
              </a:rPr>
            </a:br>
            <a:r>
              <a:rPr lang="en-GB" sz="2200" dirty="0" smtClean="0">
                <a:hlinkClick r:id="rId3"/>
              </a:rPr>
              <a:t>https</a:t>
            </a:r>
            <a:r>
              <a:rPr lang="en-GB" sz="2200" dirty="0">
                <a:hlinkClick r:id="rId3"/>
              </a:rPr>
              <a:t>://</a:t>
            </a:r>
            <a:r>
              <a:rPr lang="en-GB" sz="2200" dirty="0" smtClean="0">
                <a:hlinkClick r:id="rId3"/>
              </a:rPr>
              <a:t>ps.lincoln.ac.uk/services/registry/Assessments/PGROffice/SitePages/Home.aspx</a:t>
            </a:r>
            <a:endParaRPr lang="en-GB" sz="2200" dirty="0" smtClean="0"/>
          </a:p>
          <a:p>
            <a:pPr marL="0" indent="0" fontAlgn="base">
              <a:spcBef>
                <a:spcPts val="0"/>
              </a:spcBef>
              <a:spcAft>
                <a:spcPts val="1200"/>
              </a:spcAft>
              <a:buSzPct val="75000"/>
              <a:buNone/>
            </a:pPr>
            <a:r>
              <a:rPr lang="en-GB" sz="2400" dirty="0" smtClean="0">
                <a:solidFill>
                  <a:srgbClr val="FF0000"/>
                </a:solidFill>
                <a:latin typeface="Segoe UI" panose="020B0502040204020203" pitchFamily="34" charset="0"/>
                <a:ea typeface="Segoe UI" panose="020B0502040204020203" pitchFamily="34" charset="0"/>
                <a:cs typeface="Segoe UI" panose="020B0502040204020203" pitchFamily="34" charset="0"/>
              </a:rPr>
              <a:t>Doctoral School</a:t>
            </a:r>
            <a:r>
              <a:rPr lang="en-GB" sz="2400" dirty="0" smtClean="0">
                <a:latin typeface="Segoe UI" panose="020B0502040204020203" pitchFamily="34" charset="0"/>
                <a:ea typeface="Segoe UI" panose="020B0502040204020203" pitchFamily="34" charset="0"/>
                <a:cs typeface="Segoe UI" panose="020B0502040204020203" pitchFamily="34" charset="0"/>
              </a:rPr>
              <a:t/>
            </a:r>
            <a:br>
              <a:rPr lang="en-GB" sz="2400" dirty="0" smtClean="0">
                <a:latin typeface="Segoe UI" panose="020B0502040204020203" pitchFamily="34" charset="0"/>
                <a:ea typeface="Segoe UI" panose="020B0502040204020203" pitchFamily="34" charset="0"/>
                <a:cs typeface="Segoe UI" panose="020B0502040204020203" pitchFamily="34" charset="0"/>
              </a:rPr>
            </a:br>
            <a:r>
              <a:rPr lang="en-GB" sz="2400" dirty="0" smtClean="0">
                <a:latin typeface="Segoe UI" panose="020B0502040204020203" pitchFamily="34" charset="0"/>
                <a:ea typeface="Segoe UI" panose="020B0502040204020203" pitchFamily="34" charset="0"/>
                <a:cs typeface="Segoe UI" panose="020B0502040204020203" pitchFamily="34" charset="0"/>
              </a:rPr>
              <a:t>On portal homepage for r</a:t>
            </a:r>
            <a:r>
              <a:rPr lang="en-GB" sz="2400" dirty="0" smtClean="0">
                <a:latin typeface="Segoe UI" panose="020B0502040204020203" pitchFamily="34" charset="0"/>
                <a:ea typeface="Segoe UI" panose="020B0502040204020203" pitchFamily="34" charset="0"/>
                <a:cs typeface="Segoe UI" panose="020B0502040204020203" pitchFamily="34" charset="0"/>
              </a:rPr>
              <a:t>egisters </a:t>
            </a:r>
            <a:r>
              <a:rPr lang="en-GB" sz="2400" dirty="0">
                <a:latin typeface="Segoe UI" panose="020B0502040204020203" pitchFamily="34" charset="0"/>
                <a:ea typeface="Segoe UI" panose="020B0502040204020203" pitchFamily="34" charset="0"/>
                <a:cs typeface="Segoe UI" panose="020B0502040204020203" pitchFamily="34" charset="0"/>
              </a:rPr>
              <a:t>of trained/approved supervisors and independent </a:t>
            </a:r>
            <a:r>
              <a:rPr lang="en-GB" sz="2400" dirty="0" smtClean="0">
                <a:latin typeface="Segoe UI" panose="020B0502040204020203" pitchFamily="34" charset="0"/>
                <a:ea typeface="Segoe UI" panose="020B0502040204020203" pitchFamily="34" charset="0"/>
                <a:cs typeface="Segoe UI" panose="020B0502040204020203" pitchFamily="34" charset="0"/>
              </a:rPr>
              <a:t>chairs</a:t>
            </a:r>
            <a:br>
              <a:rPr lang="en-GB" sz="2400" dirty="0" smtClean="0">
                <a:latin typeface="Segoe UI" panose="020B0502040204020203" pitchFamily="34" charset="0"/>
                <a:ea typeface="Segoe UI" panose="020B0502040204020203" pitchFamily="34" charset="0"/>
                <a:cs typeface="Segoe UI" panose="020B0502040204020203" pitchFamily="34" charset="0"/>
              </a:rPr>
            </a:br>
            <a:r>
              <a:rPr lang="en-GB" sz="2200" dirty="0" smtClean="0">
                <a:hlinkClick r:id="rId4"/>
              </a:rPr>
              <a:t>http</a:t>
            </a:r>
            <a:r>
              <a:rPr lang="en-GB" sz="2200" dirty="0">
                <a:hlinkClick r:id="rId4"/>
              </a:rPr>
              <a:t>://</a:t>
            </a:r>
            <a:r>
              <a:rPr lang="en-GB" sz="2200" dirty="0" smtClean="0">
                <a:hlinkClick r:id="rId4"/>
              </a:rPr>
              <a:t>doctoralschool.lincoln.ac.uk/</a:t>
            </a:r>
            <a:endParaRPr lang="en-GB" sz="2200" dirty="0" smtClean="0"/>
          </a:p>
          <a:p>
            <a:pPr marL="0" indent="0" fontAlgn="base">
              <a:spcBef>
                <a:spcPts val="0"/>
              </a:spcBef>
              <a:spcAft>
                <a:spcPts val="1200"/>
              </a:spcAft>
              <a:buSzPct val="75000"/>
              <a:buNone/>
            </a:pPr>
            <a:r>
              <a:rPr lang="en-GB" sz="2200" dirty="0" smtClean="0">
                <a:solidFill>
                  <a:srgbClr val="FF0000"/>
                </a:solidFill>
              </a:rPr>
              <a:t>PGR Regulations o</a:t>
            </a:r>
            <a:r>
              <a:rPr lang="en-GB" sz="2200" dirty="0" smtClean="0">
                <a:solidFill>
                  <a:srgbClr val="FF0000"/>
                </a:solidFill>
              </a:rPr>
              <a:t>n S</a:t>
            </a:r>
            <a:r>
              <a:rPr lang="en-GB" sz="2200" dirty="0" smtClean="0">
                <a:solidFill>
                  <a:srgbClr val="FF0000"/>
                </a:solidFill>
              </a:rPr>
              <a:t>ecretariat </a:t>
            </a:r>
            <a:r>
              <a:rPr lang="en-GB" sz="2200" dirty="0">
                <a:solidFill>
                  <a:srgbClr val="FF0000"/>
                </a:solidFill>
              </a:rPr>
              <a:t>blog</a:t>
            </a:r>
            <a:br>
              <a:rPr lang="en-GB" sz="2200" dirty="0">
                <a:solidFill>
                  <a:srgbClr val="FF0000"/>
                </a:solidFill>
              </a:rPr>
            </a:br>
            <a:r>
              <a:rPr lang="en-GB" sz="2200" dirty="0">
                <a:hlinkClick r:id="rId5"/>
              </a:rPr>
              <a:t>https://</a:t>
            </a:r>
            <a:r>
              <a:rPr lang="en-GB" sz="2200" dirty="0" smtClean="0">
                <a:hlinkClick r:id="rId5"/>
              </a:rPr>
              <a:t>secretariat.sites.lincoln.ac.uk/wp-content/uploads/sites/30/2013/03/Research-Degrees-Regulations-2018-19.pdf</a:t>
            </a:r>
            <a:endParaRPr lang="en-GB" sz="2200" dirty="0" smtClean="0"/>
          </a:p>
          <a:p>
            <a:pPr marL="0" indent="0" fontAlgn="base">
              <a:spcBef>
                <a:spcPts val="0"/>
              </a:spcBef>
              <a:spcAft>
                <a:spcPts val="1200"/>
              </a:spcAft>
              <a:buSzPct val="75000"/>
              <a:buNone/>
            </a:pPr>
            <a:endParaRPr lang="en-GB" sz="2200" dirty="0"/>
          </a:p>
          <a:p>
            <a:pPr marL="0" indent="0" fontAlgn="base">
              <a:spcBef>
                <a:spcPts val="0"/>
              </a:spcBef>
              <a:spcAft>
                <a:spcPts val="1200"/>
              </a:spcAft>
              <a:buSzPct val="75000"/>
              <a:buNone/>
            </a:pPr>
            <a:r>
              <a:rPr lang="en-GB" sz="2200" dirty="0" smtClean="0"/>
              <a:t> </a:t>
            </a:r>
            <a:endParaRPr lang="en-GB" sz="2200" dirty="0" smtClean="0"/>
          </a:p>
          <a:p>
            <a:pPr marL="203200" indent="0">
              <a:buNone/>
            </a:pPr>
            <a:endParaRPr lang="en-GB" sz="2400" dirty="0" smtClean="0"/>
          </a:p>
          <a:p>
            <a:pPr marL="203200" indent="0">
              <a:buNone/>
            </a:pPr>
            <a:endParaRPr lang="en-GB" sz="2400" dirty="0" smtClean="0"/>
          </a:p>
          <a:p>
            <a:pPr marL="203200" indent="0">
              <a:buNone/>
            </a:pPr>
            <a:endParaRPr lang="en-GB" sz="2400" dirty="0"/>
          </a:p>
          <a:p>
            <a:pPr>
              <a:buFont typeface="Wingdings" panose="05000000000000000000" pitchFamily="2" charset="2"/>
              <a:buChar char="Ø"/>
            </a:pPr>
            <a:endParaRPr lang="en-GB" sz="2400" dirty="0" smtClean="0"/>
          </a:p>
        </p:txBody>
      </p:sp>
      <p:sp>
        <p:nvSpPr>
          <p:cNvPr id="4" name="Title 1"/>
          <p:cNvSpPr txBox="1">
            <a:spLocks/>
          </p:cNvSpPr>
          <p:nvPr/>
        </p:nvSpPr>
        <p:spPr>
          <a:xfrm>
            <a:off x="0" y="26480"/>
            <a:ext cx="8964488" cy="936104"/>
          </a:xfrm>
          <a:prstGeom prst="rect">
            <a:avLst/>
          </a:prstGeom>
          <a:noFill/>
          <a:ln>
            <a:noFill/>
          </a:ln>
        </p:spPr>
        <p:txBody>
          <a:bodyPr lIns="91425" tIns="91425" rIns="91425" bIns="91425" anchor="ctr" anchorCtr="0"/>
          <a:lstStyle>
            <a:defPPr marR="0" algn="l" rtl="0">
              <a:lnSpc>
                <a:spcPct val="100000"/>
              </a:lnSpc>
              <a:spcBef>
                <a:spcPts val="0"/>
              </a:spcBef>
              <a:spcAft>
                <a:spcPts val="0"/>
              </a:spcAft>
            </a:defPPr>
            <a:lvl1pPr marL="0" marR="0" indent="0" algn="ctr"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L="0" marR="0" indent="0" algn="ctr"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Useful sites</a:t>
            </a:r>
            <a:endPar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57749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9821"/>
            <a:ext cx="8229600" cy="4929188"/>
          </a:xfrm>
        </p:spPr>
        <p:txBody>
          <a:bodyPr/>
          <a:lstStyle/>
          <a:p>
            <a:pPr marL="0" indent="0" fontAlgn="base">
              <a:spcBef>
                <a:spcPts val="0"/>
              </a:spcBef>
              <a:spcAft>
                <a:spcPts val="1200"/>
              </a:spcAft>
              <a:buSzPct val="75000"/>
              <a:buNone/>
            </a:pPr>
            <a:r>
              <a:rPr lang="en-GB" sz="2400" dirty="0">
                <a:latin typeface="Segoe UI" panose="020B0502040204020203" pitchFamily="34" charset="0"/>
                <a:ea typeface="Segoe UI" panose="020B0502040204020203" pitchFamily="34" charset="0"/>
                <a:cs typeface="Segoe UI" panose="020B0502040204020203" pitchFamily="34" charset="0"/>
              </a:rPr>
              <a:t>PGR College </a:t>
            </a:r>
            <a:r>
              <a:rPr lang="en-GB" sz="2400" dirty="0" smtClean="0">
                <a:latin typeface="Segoe UI" panose="020B0502040204020203" pitchFamily="34" charset="0"/>
                <a:ea typeface="Segoe UI" panose="020B0502040204020203" pitchFamily="34" charset="0"/>
                <a:cs typeface="Segoe UI" panose="020B0502040204020203" pitchFamily="34" charset="0"/>
              </a:rPr>
              <a:t>Leads </a:t>
            </a:r>
            <a:r>
              <a:rPr lang="en-GB" sz="2400" dirty="0">
                <a:latin typeface="Segoe UI" panose="020B0502040204020203" pitchFamily="34" charset="0"/>
                <a:ea typeface="Segoe UI" panose="020B0502040204020203" pitchFamily="34" charset="0"/>
                <a:cs typeface="Segoe UI" panose="020B0502040204020203" pitchFamily="34" charset="0"/>
              </a:rPr>
              <a:t>and Administrator</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PGR School </a:t>
            </a:r>
            <a:r>
              <a:rPr lang="en-GB" sz="2400" dirty="0" smtClean="0">
                <a:latin typeface="Segoe UI" panose="020B0502040204020203" pitchFamily="34" charset="0"/>
                <a:ea typeface="Segoe UI" panose="020B0502040204020203" pitchFamily="34" charset="0"/>
                <a:cs typeface="Segoe UI" panose="020B0502040204020203" pitchFamily="34" charset="0"/>
              </a:rPr>
              <a:t>Leads </a:t>
            </a:r>
            <a:r>
              <a:rPr lang="en-GB" sz="2400" dirty="0">
                <a:latin typeface="Segoe UI" panose="020B0502040204020203" pitchFamily="34" charset="0"/>
                <a:ea typeface="Segoe UI" panose="020B0502040204020203" pitchFamily="34" charset="0"/>
                <a:cs typeface="Segoe UI" panose="020B0502040204020203" pitchFamily="34" charset="0"/>
              </a:rPr>
              <a:t>and Administrators</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PGR Office (research_admin@lincoln.ac.uk) </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Doctoral School </a:t>
            </a:r>
            <a:r>
              <a:rPr lang="en-GB" sz="2400" dirty="0" smtClean="0">
                <a:latin typeface="Segoe UI" panose="020B0502040204020203" pitchFamily="34" charset="0"/>
                <a:ea typeface="Segoe UI" panose="020B0502040204020203" pitchFamily="34" charset="0"/>
                <a:cs typeface="Segoe UI" panose="020B0502040204020203" pitchFamily="34" charset="0"/>
              </a:rPr>
              <a:t>(</a:t>
            </a:r>
            <a:r>
              <a:rPr lang="en-GB" sz="2400" strike="sngStrike" dirty="0">
                <a:latin typeface="Segoe UI" panose="020B0502040204020203" pitchFamily="34" charset="0"/>
                <a:ea typeface="Segoe UI" panose="020B0502040204020203" pitchFamily="34" charset="0"/>
                <a:cs typeface="Segoe UI" panose="020B0502040204020203" pitchFamily="34" charset="0"/>
              </a:rPr>
              <a:t>DoctoralSchool@lincoln.ac.uk</a:t>
            </a:r>
            <a:r>
              <a:rPr lang="en-GB" sz="2400" dirty="0" smtClean="0">
                <a:latin typeface="Segoe UI" panose="020B0502040204020203" pitchFamily="34" charset="0"/>
                <a:ea typeface="Segoe UI" panose="020B0502040204020203" pitchFamily="34" charset="0"/>
                <a:cs typeface="Segoe UI" panose="020B0502040204020203" pitchFamily="34" charset="0"/>
              </a:rPr>
              <a:t>)</a:t>
            </a:r>
            <a:r>
              <a:rPr lang="en-GB" sz="2400" dirty="0">
                <a:latin typeface="Segoe UI" panose="020B0502040204020203" pitchFamily="34" charset="0"/>
                <a:ea typeface="Segoe UI" panose="020B0502040204020203" pitchFamily="34" charset="0"/>
                <a:cs typeface="Segoe UI" panose="020B0502040204020203" pitchFamily="34" charset="0"/>
              </a:rPr>
              <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
            </a:r>
            <a:br>
              <a:rPr lang="en-GB" sz="2400" dirty="0">
                <a:latin typeface="Segoe UI" panose="020B0502040204020203" pitchFamily="34" charset="0"/>
                <a:ea typeface="Segoe UI" panose="020B0502040204020203" pitchFamily="34" charset="0"/>
                <a:cs typeface="Segoe UI" panose="020B0502040204020203" pitchFamily="34" charset="0"/>
              </a:rPr>
            </a:br>
            <a:r>
              <a:rPr lang="en-GB" sz="2400" dirty="0">
                <a:latin typeface="Segoe UI" panose="020B0502040204020203" pitchFamily="34" charset="0"/>
                <a:ea typeface="Segoe UI" panose="020B0502040204020203" pitchFamily="34" charset="0"/>
                <a:cs typeface="Segoe UI" panose="020B0502040204020203" pitchFamily="34" charset="0"/>
              </a:rPr>
              <a:t/>
            </a:r>
            <a:br>
              <a:rPr lang="en-GB" sz="2400" dirty="0">
                <a:latin typeface="Segoe UI" panose="020B0502040204020203" pitchFamily="34" charset="0"/>
                <a:ea typeface="Segoe UI" panose="020B0502040204020203" pitchFamily="34" charset="0"/>
                <a:cs typeface="Segoe UI" panose="020B0502040204020203" pitchFamily="34" charset="0"/>
              </a:rPr>
            </a:br>
            <a:endParaRPr lang="en-GB" sz="2400" dirty="0" smtClean="0"/>
          </a:p>
          <a:p>
            <a:pPr marL="203200" indent="0">
              <a:buNone/>
            </a:pPr>
            <a:endParaRPr lang="en-GB" sz="2400" dirty="0" smtClean="0"/>
          </a:p>
          <a:p>
            <a:pPr marL="203200" indent="0">
              <a:buNone/>
            </a:pPr>
            <a:endParaRPr lang="en-GB" sz="2400" dirty="0"/>
          </a:p>
          <a:p>
            <a:pPr>
              <a:buFont typeface="Wingdings" panose="05000000000000000000" pitchFamily="2" charset="2"/>
              <a:buChar char="Ø"/>
            </a:pPr>
            <a:endParaRPr lang="en-GB" sz="2400" dirty="0" smtClean="0"/>
          </a:p>
        </p:txBody>
      </p:sp>
      <p:sp>
        <p:nvSpPr>
          <p:cNvPr id="4" name="Title 1"/>
          <p:cNvSpPr txBox="1">
            <a:spLocks/>
          </p:cNvSpPr>
          <p:nvPr/>
        </p:nvSpPr>
        <p:spPr>
          <a:xfrm>
            <a:off x="0" y="26480"/>
            <a:ext cx="8964488" cy="936104"/>
          </a:xfrm>
          <a:prstGeom prst="rect">
            <a:avLst/>
          </a:prstGeom>
          <a:noFill/>
          <a:ln>
            <a:noFill/>
          </a:ln>
        </p:spPr>
        <p:txBody>
          <a:bodyPr lIns="91425" tIns="91425" rIns="91425" bIns="91425" anchor="ctr" anchorCtr="0"/>
          <a:lstStyle>
            <a:defPPr marR="0" algn="l" rtl="0">
              <a:lnSpc>
                <a:spcPct val="100000"/>
              </a:lnSpc>
              <a:spcBef>
                <a:spcPts val="0"/>
              </a:spcBef>
              <a:spcAft>
                <a:spcPts val="0"/>
              </a:spcAft>
            </a:defPPr>
            <a:lvl1pPr marL="0" marR="0" indent="0" algn="ctr"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L="0" marR="0" indent="0" algn="ctr"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Useful</a:t>
            </a:r>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 Contacts</a:t>
            </a:r>
            <a:endParaRPr lang="en-GB" sz="4000" b="1"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35665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PGR Regulations 10.3</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0" y="1268760"/>
            <a:ext cx="9144000" cy="4680520"/>
          </a:xfrm>
        </p:spPr>
        <p:txBody>
          <a:bodyPr/>
          <a:lstStyle/>
          <a:p>
            <a:pPr marL="203200" indent="0">
              <a:buNone/>
            </a:pPr>
            <a:r>
              <a:rPr lang="en-GB" sz="2400" dirty="0" smtClean="0"/>
              <a:t>An </a:t>
            </a:r>
            <a:r>
              <a:rPr lang="en-GB" sz="2400" dirty="0"/>
              <a:t>Independent Chair, appointed by the External Examiners’ Committee, must be present at all oral examinations. Their role includes the following: </a:t>
            </a:r>
            <a:endParaRPr lang="en-GB" sz="2400" dirty="0" smtClean="0"/>
          </a:p>
          <a:p>
            <a:pPr marL="660400" indent="-457200">
              <a:buAutoNum type="alphaLcParenBoth"/>
            </a:pPr>
            <a:r>
              <a:rPr lang="en-GB" sz="2400" dirty="0" smtClean="0"/>
              <a:t>to </a:t>
            </a:r>
            <a:r>
              <a:rPr lang="en-GB" sz="2400" dirty="0"/>
              <a:t>attend the oral examination and ensure fairness in the way it is conducted; </a:t>
            </a:r>
            <a:endParaRPr lang="en-GB" sz="2400" dirty="0" smtClean="0"/>
          </a:p>
          <a:p>
            <a:pPr marL="660400" indent="-457200">
              <a:buAutoNum type="alphaLcParenBoth"/>
            </a:pPr>
            <a:r>
              <a:rPr lang="en-GB" sz="2400" dirty="0" smtClean="0"/>
              <a:t>to </a:t>
            </a:r>
            <a:r>
              <a:rPr lang="en-GB" sz="2400" dirty="0"/>
              <a:t>ensure that the University’s regulations are adhered to; </a:t>
            </a:r>
            <a:endParaRPr lang="en-GB" sz="2400" dirty="0" smtClean="0"/>
          </a:p>
          <a:p>
            <a:pPr marL="660400" indent="-457200">
              <a:buAutoNum type="alphaLcParenBoth"/>
            </a:pPr>
            <a:r>
              <a:rPr lang="en-GB" sz="2400" dirty="0" smtClean="0"/>
              <a:t>to </a:t>
            </a:r>
            <a:r>
              <a:rPr lang="en-GB" sz="2400" dirty="0"/>
              <a:t>ensure that the outcome of the oral examination is appropriately communicated to both the student and the relevant entities in the University. </a:t>
            </a:r>
            <a:endParaRPr lang="en-GB" sz="2400" dirty="0" smtClean="0"/>
          </a:p>
          <a:p>
            <a:pPr marL="203200" indent="0">
              <a:buNone/>
            </a:pPr>
            <a:r>
              <a:rPr lang="en-GB" sz="2400" dirty="0" smtClean="0"/>
              <a:t>The </a:t>
            </a:r>
            <a:r>
              <a:rPr lang="en-GB" sz="2400" dirty="0"/>
              <a:t>Independent Chair is not expected to read the thesis, make any contribution to its evaluation at any stage or to contribute to the academic judgment on the outcome of the oral examination. </a:t>
            </a:r>
            <a:endParaRPr lang="en-GB" altLang="en-US" sz="2400" dirty="0" smtClean="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05443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PGR completion and examination forms</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179512" y="1196751"/>
            <a:ext cx="8441794" cy="4752528"/>
          </a:xfrm>
        </p:spPr>
        <p:txBody>
          <a:bodyPr/>
          <a:lstStyle/>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Intention to </a:t>
            </a:r>
            <a:r>
              <a:rPr lang="en-GB" sz="2800" dirty="0" smtClean="0">
                <a:latin typeface="Segoe UI" panose="020B0502040204020203" pitchFamily="34" charset="0"/>
                <a:ea typeface="Segoe UI" panose="020B0502040204020203" pitchFamily="34" charset="0"/>
                <a:cs typeface="Segoe UI" panose="020B0502040204020203" pitchFamily="34" charset="0"/>
              </a:rPr>
              <a:t>Submit</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Examiners and Viva </a:t>
            </a:r>
            <a:r>
              <a:rPr lang="en-GB" sz="2800" dirty="0" smtClean="0">
                <a:latin typeface="Segoe UI" panose="020B0502040204020203" pitchFamily="34" charset="0"/>
                <a:ea typeface="Segoe UI" panose="020B0502040204020203" pitchFamily="34" charset="0"/>
                <a:cs typeface="Segoe UI" panose="020B0502040204020203" pitchFamily="34" charset="0"/>
              </a:rPr>
              <a:t>Chair</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Thesis </a:t>
            </a:r>
            <a:r>
              <a:rPr lang="en-GB" sz="2800" dirty="0" smtClean="0">
                <a:latin typeface="Segoe UI" panose="020B0502040204020203" pitchFamily="34" charset="0"/>
                <a:ea typeface="Segoe UI" panose="020B0502040204020203" pitchFamily="34" charset="0"/>
                <a:cs typeface="Segoe UI" panose="020B0502040204020203" pitchFamily="34" charset="0"/>
              </a:rPr>
              <a:t>Submission</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Examiner’s Initial Report on </a:t>
            </a:r>
            <a:r>
              <a:rPr lang="en-GB" sz="2800" dirty="0" smtClean="0">
                <a:latin typeface="Segoe UI" panose="020B0502040204020203" pitchFamily="34" charset="0"/>
                <a:ea typeface="Segoe UI" panose="020B0502040204020203" pitchFamily="34" charset="0"/>
                <a:cs typeface="Segoe UI" panose="020B0502040204020203" pitchFamily="34" charset="0"/>
              </a:rPr>
              <a:t>Thesis</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Examiner’s and Chair’s Reports on Thesis and </a:t>
            </a:r>
            <a:r>
              <a:rPr lang="en-GB" sz="2800" dirty="0" smtClean="0">
                <a:latin typeface="Segoe UI" panose="020B0502040204020203" pitchFamily="34" charset="0"/>
                <a:ea typeface="Segoe UI" panose="020B0502040204020203" pitchFamily="34" charset="0"/>
                <a:cs typeface="Segoe UI" panose="020B0502040204020203" pitchFamily="34" charset="0"/>
              </a:rPr>
              <a:t>Viva</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Examiner’s Approval of Thesis Amendments </a:t>
            </a: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Confirmation of Award</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36559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Key paperwork for viva</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23528" y="1268760"/>
            <a:ext cx="8441794" cy="4752528"/>
          </a:xfrm>
        </p:spPr>
        <p:txBody>
          <a:bodyPr/>
          <a:lstStyle/>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a:t>
            </a:r>
            <a:r>
              <a:rPr lang="en-GB" sz="2800" dirty="0">
                <a:latin typeface="Segoe UI" panose="020B0502040204020203" pitchFamily="34" charset="0"/>
                <a:ea typeface="Segoe UI" panose="020B0502040204020203" pitchFamily="34" charset="0"/>
                <a:cs typeface="Segoe UI" panose="020B0502040204020203" pitchFamily="34" charset="0"/>
              </a:rPr>
              <a:t>Examiner’s Initial Report on </a:t>
            </a:r>
            <a:r>
              <a:rPr lang="en-GB" sz="2800" dirty="0" smtClean="0">
                <a:latin typeface="Segoe UI" panose="020B0502040204020203" pitchFamily="34" charset="0"/>
                <a:ea typeface="Segoe UI" panose="020B0502040204020203" pitchFamily="34" charset="0"/>
                <a:cs typeface="Segoe UI" panose="020B0502040204020203" pitchFamily="34" charset="0"/>
              </a:rPr>
              <a:t>Thesis</a:t>
            </a:r>
          </a:p>
          <a:p>
            <a:pPr marL="862013" lvl="1"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Can include an initial recommendation and areas for discussion in viva</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PGR </a:t>
            </a:r>
            <a:r>
              <a:rPr lang="en-GB" sz="2800" dirty="0" smtClean="0">
                <a:latin typeface="Segoe UI" panose="020B0502040204020203" pitchFamily="34" charset="0"/>
                <a:ea typeface="Segoe UI" panose="020B0502040204020203" pitchFamily="34" charset="0"/>
                <a:cs typeface="Segoe UI" panose="020B0502040204020203" pitchFamily="34" charset="0"/>
              </a:rPr>
              <a:t>Examiner’s and Chair’s Reports on Thesis and </a:t>
            </a:r>
            <a:r>
              <a:rPr lang="en-GB" sz="2800" dirty="0" smtClean="0">
                <a:latin typeface="Segoe UI" panose="020B0502040204020203" pitchFamily="34" charset="0"/>
                <a:ea typeface="Segoe UI" panose="020B0502040204020203" pitchFamily="34" charset="0"/>
                <a:cs typeface="Segoe UI" panose="020B0502040204020203" pitchFamily="34" charset="0"/>
              </a:rPr>
              <a:t>Viva</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862013" lvl="1"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Examiners and chair</a:t>
            </a:r>
            <a:r>
              <a:rPr lang="en-GB" sz="2800" dirty="0" smtClean="0">
                <a:latin typeface="Segoe UI" panose="020B0502040204020203" pitchFamily="34" charset="0"/>
                <a:ea typeface="Segoe UI" panose="020B0502040204020203" pitchFamily="34" charset="0"/>
                <a:cs typeface="Segoe UI" panose="020B0502040204020203" pitchFamily="34" charset="0"/>
              </a:rPr>
              <a:t> complete and sign </a:t>
            </a:r>
            <a:r>
              <a:rPr lang="en-GB" sz="2800" dirty="0" smtClean="0">
                <a:latin typeface="Segoe UI" panose="020B0502040204020203" pitchFamily="34" charset="0"/>
                <a:ea typeface="Segoe UI" panose="020B0502040204020203" pitchFamily="34" charset="0"/>
                <a:cs typeface="Segoe UI" panose="020B0502040204020203" pitchFamily="34" charset="0"/>
              </a:rPr>
              <a:t>this </a:t>
            </a:r>
            <a:r>
              <a:rPr lang="en-GB" sz="2800" dirty="0" smtClean="0">
                <a:latin typeface="Segoe UI" panose="020B0502040204020203" pitchFamily="34" charset="0"/>
                <a:ea typeface="Segoe UI" panose="020B0502040204020203" pitchFamily="34" charset="0"/>
                <a:cs typeface="Segoe UI" panose="020B0502040204020203" pitchFamily="34" charset="0"/>
              </a:rPr>
              <a:t>after viva</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See regulations </a:t>
            </a:r>
            <a:r>
              <a:rPr lang="en-GB" sz="2800" dirty="0" smtClean="0">
                <a:latin typeface="Segoe UI" panose="020B0502040204020203" pitchFamily="34" charset="0"/>
                <a:ea typeface="Segoe UI" panose="020B0502040204020203" pitchFamily="34" charset="0"/>
                <a:cs typeface="Segoe UI" panose="020B0502040204020203" pitchFamily="34" charset="0"/>
              </a:rPr>
              <a:t>on possible </a:t>
            </a:r>
            <a:r>
              <a:rPr lang="en-GB" sz="2800" dirty="0" smtClean="0">
                <a:latin typeface="Segoe UI" panose="020B0502040204020203" pitchFamily="34" charset="0"/>
                <a:ea typeface="Segoe UI" panose="020B0502040204020203" pitchFamily="34" charset="0"/>
                <a:cs typeface="Segoe UI" panose="020B0502040204020203" pitchFamily="34" charset="0"/>
              </a:rPr>
              <a:t>outcomes</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60126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Who can chair an examination?</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251520" y="1124744"/>
            <a:ext cx="8624102" cy="4896544"/>
          </a:xfrm>
        </p:spPr>
        <p:txBody>
          <a:bodyPr/>
          <a:lstStyle/>
          <a:p>
            <a:pPr marL="4763" indent="0">
              <a:spcBef>
                <a:spcPts val="0"/>
              </a:spcBef>
              <a:spcAft>
                <a:spcPts val="1200"/>
              </a:spcAft>
              <a:buNone/>
            </a:pPr>
            <a:r>
              <a:rPr lang="en-GB" sz="2400" dirty="0" smtClean="0">
                <a:latin typeface="Segoe UI" panose="020B0502040204020203" pitchFamily="34" charset="0"/>
                <a:ea typeface="Segoe UI" panose="020B0502040204020203" pitchFamily="34" charset="0"/>
                <a:cs typeface="Segoe UI" panose="020B0502040204020203" pitchFamily="34" charset="0"/>
              </a:rPr>
              <a:t>It is </a:t>
            </a:r>
            <a:r>
              <a:rPr lang="en-GB" sz="2400" b="1" dirty="0" smtClean="0">
                <a:latin typeface="Segoe UI" panose="020B0502040204020203" pitchFamily="34" charset="0"/>
                <a:ea typeface="Segoe UI" panose="020B0502040204020203" pitchFamily="34" charset="0"/>
                <a:cs typeface="Segoe UI" panose="020B0502040204020203" pitchFamily="34" charset="0"/>
              </a:rPr>
              <a:t>recommended</a:t>
            </a:r>
            <a:r>
              <a:rPr lang="en-GB" sz="2400" dirty="0" smtClean="0">
                <a:latin typeface="Segoe UI" panose="020B0502040204020203" pitchFamily="34" charset="0"/>
                <a:ea typeface="Segoe UI" panose="020B0502040204020203" pitchFamily="34" charset="0"/>
                <a:cs typeface="Segoe UI" panose="020B0502040204020203" pitchFamily="34" charset="0"/>
              </a:rPr>
              <a:t> that independent chairs should have:</a:t>
            </a:r>
            <a:endParaRPr lang="en-GB" sz="2400" dirty="0">
              <a:latin typeface="Segoe UI" panose="020B0502040204020203" pitchFamily="34" charset="0"/>
              <a:ea typeface="Segoe UI" panose="020B0502040204020203" pitchFamily="34" charset="0"/>
              <a:cs typeface="Segoe UI" panose="020B0502040204020203" pitchFamily="34" charset="0"/>
            </a:endParaRPr>
          </a:p>
          <a:p>
            <a:pPr marL="446088" indent="-446088">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Experience </a:t>
            </a:r>
            <a:r>
              <a:rPr lang="en-GB" sz="2800" dirty="0">
                <a:latin typeface="Segoe UI" panose="020B0502040204020203" pitchFamily="34" charset="0"/>
                <a:ea typeface="Segoe UI" panose="020B0502040204020203" pitchFamily="34" charset="0"/>
                <a:cs typeface="Segoe UI" panose="020B0502040204020203" pitchFamily="34" charset="0"/>
              </a:rPr>
              <a:t>of supervising research degrees to completion;</a:t>
            </a:r>
          </a:p>
          <a:p>
            <a:pPr marL="446088" indent="-446088">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Experience </a:t>
            </a:r>
            <a:r>
              <a:rPr lang="en-GB" sz="2800" dirty="0">
                <a:latin typeface="Segoe UI" panose="020B0502040204020203" pitchFamily="34" charset="0"/>
                <a:ea typeface="Segoe UI" panose="020B0502040204020203" pitchFamily="34" charset="0"/>
                <a:cs typeface="Segoe UI" panose="020B0502040204020203" pitchFamily="34" charset="0"/>
              </a:rPr>
              <a:t>of </a:t>
            </a:r>
            <a:r>
              <a:rPr lang="en-GB" sz="2800" dirty="0" smtClean="0">
                <a:latin typeface="Segoe UI" panose="020B0502040204020203" pitchFamily="34" charset="0"/>
                <a:ea typeface="Segoe UI" panose="020B0502040204020203" pitchFamily="34" charset="0"/>
                <a:cs typeface="Segoe UI" panose="020B0502040204020203" pitchFamily="34" charset="0"/>
              </a:rPr>
              <a:t>examining </a:t>
            </a:r>
            <a:r>
              <a:rPr lang="en-GB" sz="2800" dirty="0">
                <a:latin typeface="Segoe UI" panose="020B0502040204020203" pitchFamily="34" charset="0"/>
                <a:ea typeface="Segoe UI" panose="020B0502040204020203" pitchFamily="34" charset="0"/>
                <a:cs typeface="Segoe UI" panose="020B0502040204020203" pitchFamily="34" charset="0"/>
              </a:rPr>
              <a:t>at the same degree level </a:t>
            </a:r>
            <a:r>
              <a:rPr lang="en-GB" sz="2800" dirty="0" smtClean="0">
                <a:latin typeface="Segoe UI" panose="020B0502040204020203" pitchFamily="34" charset="0"/>
                <a:ea typeface="Segoe UI" panose="020B0502040204020203" pitchFamily="34" charset="0"/>
                <a:cs typeface="Segoe UI" panose="020B0502040204020203" pitchFamily="34" charset="0"/>
              </a:rPr>
              <a:t>being examined (as </a:t>
            </a:r>
            <a:r>
              <a:rPr lang="en-GB" sz="2800" dirty="0">
                <a:latin typeface="Segoe UI" panose="020B0502040204020203" pitchFamily="34" charset="0"/>
                <a:ea typeface="Segoe UI" panose="020B0502040204020203" pitchFamily="34" charset="0"/>
                <a:cs typeface="Segoe UI" panose="020B0502040204020203" pitchFamily="34" charset="0"/>
              </a:rPr>
              <a:t>internal or external examiner);</a:t>
            </a:r>
          </a:p>
          <a:p>
            <a:pPr marL="446088" indent="-446088">
              <a:spcBef>
                <a:spcPts val="0"/>
              </a:spcBef>
              <a:spcAft>
                <a:spcPts val="1200"/>
              </a:spcAft>
              <a:buFont typeface="Wingdings" panose="05000000000000000000" pitchFamily="2" charset="2"/>
              <a:buChar char="Ø"/>
            </a:pPr>
            <a:r>
              <a:rPr lang="en-GB" sz="2800" dirty="0">
                <a:latin typeface="Segoe UI" panose="020B0502040204020203" pitchFamily="34" charset="0"/>
                <a:ea typeface="Segoe UI" panose="020B0502040204020203" pitchFamily="34" charset="0"/>
                <a:cs typeface="Segoe UI" panose="020B0502040204020203" pitchFamily="34" charset="0"/>
              </a:rPr>
              <a:t>Not </a:t>
            </a:r>
            <a:r>
              <a:rPr lang="en-GB" sz="2800" dirty="0" smtClean="0">
                <a:latin typeface="Segoe UI" panose="020B0502040204020203" pitchFamily="34" charset="0"/>
                <a:ea typeface="Segoe UI" panose="020B0502040204020203" pitchFamily="34" charset="0"/>
                <a:cs typeface="Segoe UI" panose="020B0502040204020203" pitchFamily="34" charset="0"/>
              </a:rPr>
              <a:t>had </a:t>
            </a:r>
            <a:r>
              <a:rPr lang="en-GB" sz="2800" dirty="0">
                <a:latin typeface="Segoe UI" panose="020B0502040204020203" pitchFamily="34" charset="0"/>
                <a:ea typeface="Segoe UI" panose="020B0502040204020203" pitchFamily="34" charset="0"/>
                <a:cs typeface="Segoe UI" panose="020B0502040204020203" pitchFamily="34" charset="0"/>
              </a:rPr>
              <a:t>any involvement in supervision of the </a:t>
            </a:r>
            <a:r>
              <a:rPr lang="en-GB" sz="2800" dirty="0" smtClean="0">
                <a:latin typeface="Segoe UI" panose="020B0502040204020203" pitchFamily="34" charset="0"/>
                <a:ea typeface="Segoe UI" panose="020B0502040204020203" pitchFamily="34" charset="0"/>
                <a:cs typeface="Segoe UI" panose="020B0502040204020203" pitchFamily="34" charset="0"/>
              </a:rPr>
              <a:t>student;</a:t>
            </a:r>
            <a:endParaRPr lang="en-GB" sz="2800" dirty="0">
              <a:latin typeface="Segoe UI" panose="020B0502040204020203" pitchFamily="34" charset="0"/>
              <a:ea typeface="Segoe UI" panose="020B0502040204020203" pitchFamily="34" charset="0"/>
              <a:cs typeface="Segoe UI" panose="020B0502040204020203" pitchFamily="34" charset="0"/>
            </a:endParaRPr>
          </a:p>
          <a:p>
            <a:pPr marL="446088" indent="-446088">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Attended </a:t>
            </a:r>
            <a:r>
              <a:rPr lang="en-GB" sz="2800" dirty="0">
                <a:latin typeface="Segoe UI" panose="020B0502040204020203" pitchFamily="34" charset="0"/>
                <a:ea typeface="Segoe UI" panose="020B0502040204020203" pitchFamily="34" charset="0"/>
                <a:cs typeface="Segoe UI" panose="020B0502040204020203" pitchFamily="34" charset="0"/>
              </a:rPr>
              <a:t>a briefing session (and thus added to the list of trained examination </a:t>
            </a:r>
            <a:r>
              <a:rPr lang="en-GB" sz="2800" dirty="0" smtClean="0">
                <a:latin typeface="Segoe UI" panose="020B0502040204020203" pitchFamily="34" charset="0"/>
                <a:ea typeface="Segoe UI" panose="020B0502040204020203" pitchFamily="34" charset="0"/>
                <a:cs typeface="Segoe UI" panose="020B0502040204020203" pitchFamily="34" charset="0"/>
              </a:rPr>
              <a:t>chairs on Doctoral School site).</a:t>
            </a:r>
            <a:endParaRPr lang="en-GB" sz="2800" dirty="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endParaRPr lang="en-GB" sz="24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73583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08111"/>
          </a:xfrm>
        </p:spPr>
        <p:txBody>
          <a:bodyPr/>
          <a:lstStyle/>
          <a:p>
            <a:pPr algn="l"/>
            <a:r>
              <a:rPr lang="en-GB" sz="36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Appointing an Independent Chair</a:t>
            </a:r>
            <a:endParaRPr lang="en-GB" sz="12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23528" y="1268760"/>
            <a:ext cx="8441794" cy="4752528"/>
          </a:xfrm>
        </p:spPr>
        <p:txBody>
          <a:bodyPr/>
          <a:lstStyle/>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Chair proposed (with examiners) on ‘PGR Examiners and Independent Chair’ </a:t>
            </a:r>
            <a:r>
              <a:rPr lang="en-GB" sz="2800" dirty="0" smtClean="0">
                <a:latin typeface="Segoe UI" panose="020B0502040204020203" pitchFamily="34" charset="0"/>
                <a:ea typeface="Segoe UI" panose="020B0502040204020203" pitchFamily="34" charset="0"/>
                <a:cs typeface="Segoe UI" panose="020B0502040204020203" pitchFamily="34" charset="0"/>
              </a:rPr>
              <a:t>form by School</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Formally appointed by </a:t>
            </a:r>
            <a:r>
              <a:rPr lang="en-GB" sz="2800" dirty="0" smtClean="0">
                <a:latin typeface="Segoe UI" panose="020B0502040204020203" pitchFamily="34" charset="0"/>
                <a:ea typeface="Segoe UI" panose="020B0502040204020203" pitchFamily="34" charset="0"/>
                <a:cs typeface="Segoe UI" panose="020B0502040204020203" pitchFamily="34" charset="0"/>
              </a:rPr>
              <a:t>CRDB</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a:p>
            <a:pPr marL="461963" indent="-457200">
              <a:spcBef>
                <a:spcPts val="0"/>
              </a:spcBef>
              <a:spcAft>
                <a:spcPts val="1200"/>
              </a:spcAft>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The chair is usually an internal member of staff from a different school; not necessarily a specialist in the subject</a:t>
            </a:r>
          </a:p>
        </p:txBody>
      </p:sp>
    </p:spTree>
    <p:extLst>
      <p:ext uri="{BB962C8B-B14F-4D97-AF65-F5344CB8AC3E}">
        <p14:creationId xmlns:p14="http://schemas.microsoft.com/office/powerpoint/2010/main" val="67757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Before examination</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107504" y="908720"/>
            <a:ext cx="9036496" cy="4752528"/>
          </a:xfrm>
        </p:spPr>
        <p:txBody>
          <a:bodyPr/>
          <a:lstStyle/>
          <a:p>
            <a:pPr marL="446088" lvl="0"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PGR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Administrator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will coordinate with chair and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examiners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regarding: </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a:p>
            <a:pPr marL="846138" lvl="2"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Distribution of thesis and forms to examiners</a:t>
            </a:r>
          </a:p>
          <a:p>
            <a:pPr marL="846138" lvl="2"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Time</a:t>
            </a:r>
            <a:r>
              <a:rPr lang="en-GB" altLang="en-US" sz="2800" dirty="0">
                <a:latin typeface="Segoe UI" panose="020B0502040204020203" pitchFamily="34" charset="0"/>
                <a:ea typeface="Segoe UI" panose="020B0502040204020203" pitchFamily="34" charset="0"/>
                <a:cs typeface="Segoe UI" panose="020B0502040204020203" pitchFamily="34" charset="0"/>
              </a:rPr>
              <a:t>, date and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location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a:t>
            </a:r>
            <a:r>
              <a:rPr lang="en-GB" altLang="en-US" sz="2800" dirty="0" err="1" smtClean="0">
                <a:latin typeface="Segoe UI" panose="020B0502040204020203" pitchFamily="34" charset="0"/>
                <a:ea typeface="Segoe UI" panose="020B0502040204020203" pitchFamily="34" charset="0"/>
                <a:cs typeface="Segoe UI" panose="020B0502040204020203" pitchFamily="34" charset="0"/>
              </a:rPr>
              <a:t>cc:supervisor</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 and student)</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a:p>
            <a:pPr marL="846138" lvl="2" indent="-446088" fontAlgn="base">
              <a:spcBef>
                <a:spcPts val="0"/>
              </a:spcBef>
              <a:spcAft>
                <a:spcPts val="1200"/>
              </a:spcAft>
              <a:buSzPct val="75000"/>
              <a:buFont typeface="Wingdings" panose="05000000000000000000" pitchFamily="2" charset="2"/>
              <a:buChar char="Ø"/>
            </a:pPr>
            <a:r>
              <a:rPr lang="en-GB" sz="2800" dirty="0" smtClean="0">
                <a:latin typeface="Segoe UI" panose="020B0502040204020203" pitchFamily="34" charset="0"/>
                <a:ea typeface="Segoe UI" panose="020B0502040204020203" pitchFamily="34" charset="0"/>
                <a:cs typeface="Segoe UI" panose="020B0502040204020203" pitchFamily="34" charset="0"/>
              </a:rPr>
              <a:t>Copies of</a:t>
            </a:r>
            <a:r>
              <a:rPr lang="en-GB" sz="2800" dirty="0" smtClean="0">
                <a:latin typeface="Segoe UI" panose="020B0502040204020203" pitchFamily="34" charset="0"/>
                <a:ea typeface="Segoe UI" panose="020B0502040204020203" pitchFamily="34" charset="0"/>
                <a:cs typeface="Segoe UI" panose="020B0502040204020203" pitchFamily="34" charset="0"/>
              </a:rPr>
              <a:t> </a:t>
            </a:r>
            <a:r>
              <a:rPr lang="en-GB" sz="2800" dirty="0" smtClean="0">
                <a:latin typeface="Segoe UI" panose="020B0502040204020203" pitchFamily="34" charset="0"/>
                <a:ea typeface="Segoe UI" panose="020B0502040204020203" pitchFamily="34" charset="0"/>
                <a:cs typeface="Segoe UI" panose="020B0502040204020203" pitchFamily="34" charset="0"/>
              </a:rPr>
              <a:t>‘PGR </a:t>
            </a:r>
            <a:r>
              <a:rPr lang="en-GB" sz="2800" dirty="0">
                <a:latin typeface="Segoe UI" panose="020B0502040204020203" pitchFamily="34" charset="0"/>
                <a:ea typeface="Segoe UI" panose="020B0502040204020203" pitchFamily="34" charset="0"/>
                <a:cs typeface="Segoe UI" panose="020B0502040204020203" pitchFamily="34" charset="0"/>
              </a:rPr>
              <a:t>Examiner’s Initial Report on </a:t>
            </a:r>
            <a:r>
              <a:rPr lang="en-GB" sz="2800" dirty="0" smtClean="0">
                <a:latin typeface="Segoe UI" panose="020B0502040204020203" pitchFamily="34" charset="0"/>
                <a:ea typeface="Segoe UI" panose="020B0502040204020203" pitchFamily="34" charset="0"/>
                <a:cs typeface="Segoe UI" panose="020B0502040204020203" pitchFamily="34" charset="0"/>
              </a:rPr>
              <a:t>Thesis’ from each </a:t>
            </a:r>
            <a:r>
              <a:rPr lang="en-GB" sz="2800" dirty="0" smtClean="0">
                <a:latin typeface="Segoe UI" panose="020B0502040204020203" pitchFamily="34" charset="0"/>
                <a:ea typeface="Segoe UI" panose="020B0502040204020203" pitchFamily="34" charset="0"/>
                <a:cs typeface="Segoe UI" panose="020B0502040204020203" pitchFamily="34" charset="0"/>
              </a:rPr>
              <a:t>examiner</a:t>
            </a:r>
            <a:endParaRPr lang="en-GB" sz="2800" dirty="0">
              <a:latin typeface="Segoe UI" panose="020B0502040204020203" pitchFamily="34" charset="0"/>
              <a:ea typeface="Segoe UI" panose="020B0502040204020203" pitchFamily="34" charset="0"/>
              <a:cs typeface="Segoe UI" panose="020B0502040204020203" pitchFamily="34" charset="0"/>
            </a:endParaRPr>
          </a:p>
          <a:p>
            <a:pPr marL="846138" lvl="2"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Provide</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information on any special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needs</a:t>
            </a: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a:p>
            <a:pPr marL="446088" lvl="0"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Chair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checks</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room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is appropriate</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 for viva on the day (temperature</a:t>
            </a:r>
            <a:r>
              <a:rPr lang="en-GB" altLang="en-US" sz="2800" dirty="0">
                <a:latin typeface="Segoe UI" panose="020B0502040204020203" pitchFamily="34" charset="0"/>
                <a:ea typeface="Segoe UI" panose="020B0502040204020203" pitchFamily="34" charset="0"/>
                <a:cs typeface="Segoe UI" panose="020B0502040204020203" pitchFamily="34" charset="0"/>
              </a:rPr>
              <a:t>, water, chairs, </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table, </a:t>
            </a:r>
            <a:r>
              <a:rPr lang="en-GB" altLang="en-US" sz="2800" dirty="0" err="1" smtClean="0">
                <a:latin typeface="Segoe UI" panose="020B0502040204020203" pitchFamily="34" charset="0"/>
                <a:ea typeface="Segoe UI" panose="020B0502040204020203" pitchFamily="34" charset="0"/>
                <a:cs typeface="Segoe UI" panose="020B0502040204020203" pitchFamily="34" charset="0"/>
              </a:rPr>
              <a:t>etc</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a:t>
            </a:r>
            <a:endParaRPr lang="en-GB" sz="2800" dirty="0" smtClean="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23669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
            <a:ext cx="8229600" cy="836712"/>
          </a:xfrm>
        </p:spPr>
        <p:txBody>
          <a:bodyPr/>
          <a:lstStyle/>
          <a:p>
            <a:pPr algn="l"/>
            <a:r>
              <a:rPr lang="en-GB" sz="4000" b="1" dirty="0" smtClean="0">
                <a:solidFill>
                  <a:srgbClr val="C10076"/>
                </a:solidFill>
                <a:latin typeface="Segoe UI" panose="020B0502040204020203" pitchFamily="34" charset="0"/>
                <a:ea typeface="Segoe UI" panose="020B0502040204020203" pitchFamily="34" charset="0"/>
                <a:cs typeface="Segoe UI" panose="020B0502040204020203" pitchFamily="34" charset="0"/>
              </a:rPr>
              <a:t>How many in the room?</a:t>
            </a:r>
            <a:endParaRPr lang="en-GB" sz="4000" dirty="0">
              <a:solidFill>
                <a:srgbClr val="C10076"/>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Text Placeholder 2"/>
          <p:cNvSpPr>
            <a:spLocks noGrp="1"/>
          </p:cNvSpPr>
          <p:nvPr>
            <p:ph type="body" idx="1"/>
          </p:nvPr>
        </p:nvSpPr>
        <p:spPr>
          <a:xfrm>
            <a:off x="395536" y="836712"/>
            <a:ext cx="8424936" cy="5040560"/>
          </a:xfrm>
          <a:noFill/>
          <a:ln>
            <a:noFill/>
          </a:ln>
        </p:spPr>
        <p:txBody>
          <a:bodyPr lIns="91425" tIns="91425" rIns="91425" bIns="91425" anchor="t" anchorCtr="0"/>
          <a:lstStyle/>
          <a:p>
            <a:pPr marL="446088"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Normal</a:t>
            </a:r>
            <a:endParaRPr lang="en-GB" altLang="en-US" sz="2800" dirty="0" smtClean="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1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Student candidate</a:t>
            </a:r>
            <a:endParaRPr lang="en-GB" altLang="en-US" sz="2400" dirty="0" smtClean="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1 Independent </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viva chair</a:t>
            </a:r>
            <a:endParaRPr lang="en-GB" altLang="en-US" sz="2400" dirty="0" smtClean="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2 Examiners (internal plus external)</a:t>
            </a:r>
          </a:p>
          <a:p>
            <a:pPr marL="846138" lvl="1" indent="-446088" fontAlgn="base">
              <a:spcBef>
                <a:spcPts val="0"/>
              </a:spcBef>
              <a:spcAft>
                <a:spcPts val="1200"/>
              </a:spcAft>
              <a:buSzPct val="75000"/>
              <a:buFont typeface="Wingdings" panose="05000000000000000000" pitchFamily="2" charset="2"/>
              <a:buChar char="Ø"/>
            </a:pPr>
            <a:r>
              <a:rPr lang="en-GB" altLang="en-US" sz="2400" dirty="0">
                <a:latin typeface="Segoe UI" panose="020B0502040204020203" pitchFamily="34" charset="0"/>
                <a:ea typeface="Segoe UI" panose="020B0502040204020203" pitchFamily="34" charset="0"/>
                <a:cs typeface="Segoe UI" panose="020B0502040204020203" pitchFamily="34" charset="0"/>
              </a:rPr>
              <a:t>o</a:t>
            </a:r>
            <a:r>
              <a:rPr lang="en-GB" altLang="en-US" sz="2400" dirty="0" smtClean="0">
                <a:latin typeface="Segoe UI" panose="020B0502040204020203" pitchFamily="34" charset="0"/>
                <a:ea typeface="Segoe UI" panose="020B0502040204020203" pitchFamily="34" charset="0"/>
                <a:cs typeface="Segoe UI" panose="020B0502040204020203" pitchFamily="34" charset="0"/>
              </a:rPr>
              <a:t>r 3 Examiners for staff candidates (2 externals plus internal)</a:t>
            </a:r>
            <a:endParaRPr lang="en-GB" altLang="en-US" sz="2400" dirty="0" smtClean="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r>
              <a:rPr lang="en-GB" altLang="en-US" sz="2800" dirty="0" smtClean="0">
                <a:latin typeface="Segoe UI" panose="020B0502040204020203" pitchFamily="34" charset="0"/>
                <a:ea typeface="Segoe UI" panose="020B0502040204020203" pitchFamily="34" charset="0"/>
                <a:cs typeface="Segoe UI" panose="020B0502040204020203" pitchFamily="34" charset="0"/>
              </a:rPr>
              <a:t>Additional</a:t>
            </a:r>
            <a:endParaRPr lang="en-GB" altLang="en-US" sz="2800" dirty="0" smtClean="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Observers and/or supervisor (with student’s permission)</a:t>
            </a:r>
            <a:endParaRPr lang="en-GB" altLang="en-US" sz="2400" dirty="0" smtClean="0">
              <a:latin typeface="Segoe UI" panose="020B0502040204020203" pitchFamily="34" charset="0"/>
              <a:ea typeface="Segoe UI" panose="020B0502040204020203" pitchFamily="34" charset="0"/>
              <a:cs typeface="Segoe UI" panose="020B0502040204020203" pitchFamily="34" charset="0"/>
            </a:endParaRPr>
          </a:p>
          <a:p>
            <a:pPr marL="846138" lvl="1" indent="-446088" fontAlgn="base">
              <a:spcBef>
                <a:spcPts val="0"/>
              </a:spcBef>
              <a:spcAft>
                <a:spcPts val="1200"/>
              </a:spcAft>
              <a:buSzPct val="75000"/>
              <a:buFont typeface="Wingdings" panose="05000000000000000000" pitchFamily="2" charset="2"/>
              <a:buChar char="Ø"/>
            </a:pPr>
            <a:r>
              <a:rPr lang="en-GB" altLang="en-US" sz="2400" dirty="0" smtClean="0">
                <a:latin typeface="Segoe UI" panose="020B0502040204020203" pitchFamily="34" charset="0"/>
                <a:ea typeface="Segoe UI" panose="020B0502040204020203" pitchFamily="34" charset="0"/>
                <a:cs typeface="Segoe UI" panose="020B0502040204020203" pitchFamily="34" charset="0"/>
              </a:rPr>
              <a:t>Special needs support if required</a:t>
            </a:r>
            <a:r>
              <a:rPr lang="en-GB" altLang="en-US" sz="2800" dirty="0" smtClean="0">
                <a:latin typeface="Segoe UI" panose="020B0502040204020203" pitchFamily="34" charset="0"/>
                <a:ea typeface="Segoe UI" panose="020B0502040204020203" pitchFamily="34" charset="0"/>
                <a:cs typeface="Segoe UI" panose="020B0502040204020203" pitchFamily="34" charset="0"/>
              </a:rPr>
              <a:t> </a:t>
            </a:r>
            <a:endParaRPr lang="en-US" altLang="en-US" sz="2800" dirty="0">
              <a:latin typeface="Segoe UI" panose="020B0502040204020203" pitchFamily="34" charset="0"/>
              <a:ea typeface="Segoe UI" panose="020B0502040204020203" pitchFamily="34" charset="0"/>
              <a:cs typeface="Segoe UI" panose="020B0502040204020203" pitchFamily="34" charset="0"/>
            </a:endParaRPr>
          </a:p>
          <a:p>
            <a:pPr marL="446088" indent="-446088" fontAlgn="base">
              <a:spcBef>
                <a:spcPts val="0"/>
              </a:spcBef>
              <a:spcAft>
                <a:spcPts val="1200"/>
              </a:spcAft>
              <a:buSzPct val="75000"/>
              <a:buFont typeface="Wingdings" panose="05000000000000000000" pitchFamily="2" charset="2"/>
              <a:buChar char="Ø"/>
            </a:pPr>
            <a:endParaRPr lang="en-GB" altLang="en-US" sz="2800" dirty="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08727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9913</TotalTime>
  <Words>1444</Words>
  <Application>Microsoft Office PowerPoint</Application>
  <PresentationFormat>On-screen Show (4:3)</PresentationFormat>
  <Paragraphs>196</Paragraphs>
  <Slides>23</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Segoe UI</vt:lpstr>
      <vt:lpstr>Wingdings</vt:lpstr>
      <vt:lpstr>Office Theme</vt:lpstr>
      <vt:lpstr>Custom Design</vt:lpstr>
      <vt:lpstr>Briefing for PGR Viva Chairs </vt:lpstr>
      <vt:lpstr>Why have examination chairs?</vt:lpstr>
      <vt:lpstr>PGR Regulations 10.3</vt:lpstr>
      <vt:lpstr>PGR completion and examination forms</vt:lpstr>
      <vt:lpstr>Key paperwork for viva</vt:lpstr>
      <vt:lpstr>Who can chair an examination?</vt:lpstr>
      <vt:lpstr>Appointing an Independent Chair</vt:lpstr>
      <vt:lpstr>Before examination</vt:lpstr>
      <vt:lpstr>How many in the room?</vt:lpstr>
      <vt:lpstr>Paperwork on the day.</vt:lpstr>
      <vt:lpstr>Pre-meeting with examiners</vt:lpstr>
      <vt:lpstr>During the examination</vt:lpstr>
      <vt:lpstr>What might make an examination unfair?</vt:lpstr>
      <vt:lpstr>Intervening</vt:lpstr>
      <vt:lpstr>Initial decisions (first examination)</vt:lpstr>
      <vt:lpstr>After the examination (by Chair)</vt:lpstr>
      <vt:lpstr>Re-examination</vt:lpstr>
      <vt:lpstr>Re-examination outcomes</vt:lpstr>
      <vt:lpstr>Informing students post-exam</vt:lpstr>
      <vt:lpstr>Follow-up actions</vt:lpstr>
      <vt:lpstr>Potential problems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Viva Chair Briefing</dc:title>
  <dc:creator>Dr. Karin Crawford</dc:creator>
  <cp:lastModifiedBy>Jonathan Cooper</cp:lastModifiedBy>
  <cp:revision>252</cp:revision>
  <cp:lastPrinted>2015-09-29T10:30:32Z</cp:lastPrinted>
  <dcterms:modified xsi:type="dcterms:W3CDTF">2019-03-07T12:44:03Z</dcterms:modified>
</cp:coreProperties>
</file>