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1" r:id="rId5"/>
  </p:sldMasterIdLst>
  <p:notesMasterIdLst>
    <p:notesMasterId r:id="rId28"/>
  </p:notesMasterIdLst>
  <p:handoutMasterIdLst>
    <p:handoutMasterId r:id="rId29"/>
  </p:handoutMasterIdLst>
  <p:sldIdLst>
    <p:sldId id="256" r:id="rId6"/>
    <p:sldId id="372" r:id="rId7"/>
    <p:sldId id="400" r:id="rId8"/>
    <p:sldId id="393" r:id="rId9"/>
    <p:sldId id="397" r:id="rId10"/>
    <p:sldId id="378" r:id="rId11"/>
    <p:sldId id="311" r:id="rId12"/>
    <p:sldId id="374" r:id="rId13"/>
    <p:sldId id="396" r:id="rId14"/>
    <p:sldId id="395" r:id="rId15"/>
    <p:sldId id="386" r:id="rId16"/>
    <p:sldId id="299" r:id="rId17"/>
    <p:sldId id="381" r:id="rId18"/>
    <p:sldId id="380" r:id="rId19"/>
    <p:sldId id="379" r:id="rId20"/>
    <p:sldId id="385" r:id="rId21"/>
    <p:sldId id="402" r:id="rId22"/>
    <p:sldId id="403" r:id="rId23"/>
    <p:sldId id="399" r:id="rId24"/>
    <p:sldId id="382" r:id="rId25"/>
    <p:sldId id="384" r:id="rId26"/>
    <p:sldId id="388" r:id="rId27"/>
  </p:sldIdLst>
  <p:sldSz cx="9144000" cy="6858000" type="screen4x3"/>
  <p:notesSz cx="6797675" cy="99282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76"/>
    <a:srgbClr val="00325F"/>
    <a:srgbClr val="A01F63"/>
    <a:srgbClr val="F8ED5A"/>
    <a:srgbClr val="E3F2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78046" autoAdjust="0"/>
  </p:normalViewPr>
  <p:slideViewPr>
    <p:cSldViewPr>
      <p:cViewPr varScale="1">
        <p:scale>
          <a:sx n="56" d="100"/>
          <a:sy n="56" d="100"/>
        </p:scale>
        <p:origin x="1896" y="72"/>
      </p:cViewPr>
      <p:guideLst>
        <p:guide orient="horz" pos="2160"/>
        <p:guide pos="2880"/>
      </p:guideLst>
    </p:cSldViewPr>
  </p:slideViewPr>
  <p:notesTextViewPr>
    <p:cViewPr>
      <p:scale>
        <a:sx n="1" d="1"/>
        <a:sy n="1" d="1"/>
      </p:scale>
      <p:origin x="0" y="0"/>
    </p:cViewPr>
  </p:notesTextViewPr>
  <p:notesViewPr>
    <p:cSldViewPr>
      <p:cViewPr>
        <p:scale>
          <a:sx n="126" d="100"/>
          <a:sy n="126" d="100"/>
        </p:scale>
        <p:origin x="-1790" y="32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AECBFA1-5313-4E95-9516-9A12DEE60168}" type="datetimeFigureOut">
              <a:rPr lang="en-GB" smtClean="0"/>
              <a:pPr/>
              <a:t>27/04/2022</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29DE6F3-C118-4014-82E9-6E0B60ADE233}" type="slidenum">
              <a:rPr lang="en-GB" smtClean="0"/>
              <a:pPr/>
              <a:t>‹#›</a:t>
            </a:fld>
            <a:endParaRPr lang="en-GB"/>
          </a:p>
        </p:txBody>
      </p:sp>
    </p:spTree>
    <p:extLst>
      <p:ext uri="{BB962C8B-B14F-4D97-AF65-F5344CB8AC3E}">
        <p14:creationId xmlns:p14="http://schemas.microsoft.com/office/powerpoint/2010/main" val="3842491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2945658" cy="496411"/>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50442" y="0"/>
            <a:ext cx="2945658" cy="496411"/>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79768" y="4715907"/>
            <a:ext cx="5438139" cy="4467701"/>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1" y="9430091"/>
            <a:ext cx="2945658" cy="496411"/>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50442" y="9430091"/>
            <a:ext cx="2945658" cy="496411"/>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1581144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79768" y="4715907"/>
            <a:ext cx="5438139" cy="4467701"/>
          </a:xfrm>
          <a:prstGeom prst="rect">
            <a:avLst/>
          </a:prstGeom>
        </p:spPr>
        <p:txBody>
          <a:bodyPr lIns="91425" tIns="91425" rIns="91425" bIns="91425" anchor="ctr" anchorCtr="0">
            <a:noAutofit/>
          </a:bodyPr>
          <a:lstStyle/>
          <a:p>
            <a:pPr lvl="0" rtl="0">
              <a:spcBef>
                <a:spcPts val="0"/>
              </a:spcBef>
              <a:buNone/>
            </a:pPr>
            <a:endParaRPr lang="en-GB" sz="1100" dirty="0">
              <a:solidFill>
                <a:srgbClr val="FF0000"/>
              </a:solidFill>
            </a:endParaRPr>
          </a:p>
        </p:txBody>
      </p:sp>
      <p:sp>
        <p:nvSpPr>
          <p:cNvPr id="90" name="Shape 9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4399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1760767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1316831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03039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341742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87708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312262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bg>
      <p:bgPr>
        <a:solidFill>
          <a:srgbClr val="00325F"/>
        </a:solidFill>
        <a:effectLst/>
      </p:bgPr>
    </p:bg>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4293096"/>
            <a:ext cx="7772400" cy="747513"/>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r>
              <a:rPr lang="en-US"/>
              <a:t>Click to edit Master title style</a:t>
            </a:r>
            <a:endParaRPr/>
          </a:p>
        </p:txBody>
      </p:sp>
      <p:sp>
        <p:nvSpPr>
          <p:cNvPr id="18" name="Shape 18"/>
          <p:cNvSpPr txBox="1">
            <a:spLocks noGrp="1"/>
          </p:cNvSpPr>
          <p:nvPr>
            <p:ph type="subTitle" idx="1"/>
          </p:nvPr>
        </p:nvSpPr>
        <p:spPr>
          <a:xfrm>
            <a:off x="1371600" y="5301207"/>
            <a:ext cx="6400799" cy="720080"/>
          </a:xfrm>
          <a:prstGeom prst="rect">
            <a:avLst/>
          </a:prstGeom>
          <a:noFill/>
          <a:ln>
            <a:noFill/>
          </a:ln>
        </p:spPr>
        <p:txBody>
          <a:bodyPr lIns="91425" tIns="91425" rIns="91425" bIns="91425" anchor="ctr" anchorCtr="0"/>
          <a:lstStyle>
            <a:lvl1pPr marL="0" marR="0" indent="0" algn="ctr" rtl="0">
              <a:spcBef>
                <a:spcPts val="480"/>
              </a:spcBef>
              <a:spcAft>
                <a:spcPts val="0"/>
              </a:spcAft>
              <a:buClr>
                <a:schemeClr val="lt1"/>
              </a:buClr>
              <a:buFont typeface="Arial"/>
              <a:buNone/>
              <a:defRPr/>
            </a:lvl1pPr>
            <a:lvl2pPr marL="457200" marR="0" indent="0" algn="ctr" rtl="0">
              <a:spcBef>
                <a:spcPts val="560"/>
              </a:spcBef>
              <a:spcAft>
                <a:spcPts val="0"/>
              </a:spcAft>
              <a:buClr>
                <a:srgbClr val="888888"/>
              </a:buClr>
              <a:buFont typeface="Arial"/>
              <a:buNone/>
              <a:defRPr/>
            </a:lvl2pPr>
            <a:lvl3pPr marL="914400" marR="0" indent="0" algn="ctr" rtl="0">
              <a:spcBef>
                <a:spcPts val="480"/>
              </a:spcBef>
              <a:spcAft>
                <a:spcPts val="0"/>
              </a:spcAft>
              <a:buClr>
                <a:srgbClr val="888888"/>
              </a:buClr>
              <a:buFont typeface="Arial"/>
              <a:buNone/>
              <a:defRPr/>
            </a:lvl3pPr>
            <a:lvl4pPr marL="1371600" marR="0" indent="0" algn="ctr" rtl="0">
              <a:spcBef>
                <a:spcPts val="400"/>
              </a:spcBef>
              <a:spcAft>
                <a:spcPts val="0"/>
              </a:spcAft>
              <a:buClr>
                <a:srgbClr val="888888"/>
              </a:buClr>
              <a:buFont typeface="Arial"/>
              <a:buNone/>
              <a:defRPr/>
            </a:lvl4pPr>
            <a:lvl5pPr marL="1828800" marR="0" indent="0" algn="ctr" rtl="0">
              <a:spcBef>
                <a:spcPts val="400"/>
              </a:spcBef>
              <a:spcAft>
                <a:spcPts val="0"/>
              </a:spcAft>
              <a:buClr>
                <a:srgbClr val="888888"/>
              </a:buClr>
              <a:buFont typeface="Arial"/>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r>
              <a:rPr lang="en-US"/>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3170737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3814146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366371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512007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1350353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320659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777875"/>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r>
              <a:rPr lang="en-US"/>
              <a:t>Click to edit Master title style</a:t>
            </a:r>
            <a:endParaRPr/>
          </a:p>
        </p:txBody>
      </p:sp>
      <p:sp>
        <p:nvSpPr>
          <p:cNvPr id="23" name="Shape 23"/>
          <p:cNvSpPr txBox="1">
            <a:spLocks noGrp="1"/>
          </p:cNvSpPr>
          <p:nvPr>
            <p:ph type="body" idx="1"/>
          </p:nvPr>
        </p:nvSpPr>
        <p:spPr>
          <a:xfrm>
            <a:off x="457200" y="1196975"/>
            <a:ext cx="8229600" cy="4929188"/>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pPr lvl="0"/>
            <a:r>
              <a:rPr lang="en-US"/>
              <a:t>Click to edit Master text styles</a:t>
            </a:r>
          </a:p>
        </p:txBody>
      </p:sp>
      <p:sp>
        <p:nvSpPr>
          <p:cNvPr id="24" name="Shape 24"/>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777875"/>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4" name="Shape 74"/>
          <p:cNvSpPr txBox="1">
            <a:spLocks noGrp="1"/>
          </p:cNvSpPr>
          <p:nvPr>
            <p:ph type="body" idx="1"/>
          </p:nvPr>
        </p:nvSpPr>
        <p:spPr>
          <a:xfrm rot="5400000">
            <a:off x="2107405" y="-453231"/>
            <a:ext cx="4929188"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5" name="Shape 75"/>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1" name="Shape 81"/>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342223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205336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301438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335816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02F53-7CD4-4BA2-AB29-B95792FDA108}" type="slidenum">
              <a:rPr lang="en-GB" smtClean="0"/>
              <a:pPr/>
              <a:t>‹#›</a:t>
            </a:fld>
            <a:endParaRPr lang="en-GB"/>
          </a:p>
        </p:txBody>
      </p:sp>
    </p:spTree>
    <p:extLst>
      <p:ext uri="{BB962C8B-B14F-4D97-AF65-F5344CB8AC3E}">
        <p14:creationId xmlns:p14="http://schemas.microsoft.com/office/powerpoint/2010/main" val="2314790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6237287"/>
            <a:ext cx="9144000" cy="620711"/>
          </a:xfrm>
          <a:prstGeom prst="rect">
            <a:avLst/>
          </a:prstGeom>
          <a:solidFill>
            <a:srgbClr val="00325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 name="Shape 10"/>
          <p:cNvSpPr txBox="1">
            <a:spLocks noGrp="1"/>
          </p:cNvSpPr>
          <p:nvPr>
            <p:ph type="title"/>
          </p:nvPr>
        </p:nvSpPr>
        <p:spPr>
          <a:xfrm>
            <a:off x="457200" y="274637"/>
            <a:ext cx="8229600" cy="77787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1" name="Shape 11"/>
          <p:cNvSpPr txBox="1">
            <a:spLocks noGrp="1"/>
          </p:cNvSpPr>
          <p:nvPr>
            <p:ph type="body" idx="1"/>
          </p:nvPr>
        </p:nvSpPr>
        <p:spPr>
          <a:xfrm>
            <a:off x="457200" y="1196975"/>
            <a:ext cx="8229600" cy="4929188"/>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2" name="Shape 12"/>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pic>
        <p:nvPicPr>
          <p:cNvPr id="15" name="Shape 15"/>
          <p:cNvPicPr preferRelativeResize="0"/>
          <p:nvPr/>
        </p:nvPicPr>
        <p:blipFill rotWithShape="1">
          <a:blip r:embed="rId6"/>
          <a:srcRect/>
          <a:stretch/>
        </p:blipFill>
        <p:spPr>
          <a:xfrm>
            <a:off x="6732240" y="6284912"/>
            <a:ext cx="2286000" cy="528637"/>
          </a:xfrm>
          <a:prstGeom prst="rect">
            <a:avLst/>
          </a:prstGeom>
          <a:noFill/>
          <a:ln>
            <a:noFill/>
          </a:ln>
        </p:spPr>
      </p:pic>
      <p:sp>
        <p:nvSpPr>
          <p:cNvPr id="16" name="Shape 9"/>
          <p:cNvSpPr/>
          <p:nvPr/>
        </p:nvSpPr>
        <p:spPr>
          <a:xfrm>
            <a:off x="0" y="6190146"/>
            <a:ext cx="9144000" cy="47166"/>
          </a:xfrm>
          <a:prstGeom prst="rect">
            <a:avLst/>
          </a:prstGeom>
          <a:solidFill>
            <a:srgbClr val="C10076"/>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59" r:id="rId4"/>
  </p:sldLayoutIdLst>
  <p:hf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02F53-7CD4-4BA2-AB29-B95792FDA108}" type="slidenum">
              <a:rPr lang="en-GB" smtClean="0"/>
              <a:pPr/>
              <a:t>‹#›</a:t>
            </a:fld>
            <a:endParaRPr lang="en-GB"/>
          </a:p>
        </p:txBody>
      </p:sp>
    </p:spTree>
    <p:extLst>
      <p:ext uri="{BB962C8B-B14F-4D97-AF65-F5344CB8AC3E}">
        <p14:creationId xmlns:p14="http://schemas.microsoft.com/office/powerpoint/2010/main" val="13141715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s.lincoln.ac.uk/services/registry/Assessments/PGROffice/SitePages/Home.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secretariat.blogs.lincoln.ac.uk/university-regulations/" TargetMode="External"/><Relationship Id="rId4" Type="http://schemas.openxmlformats.org/officeDocument/2006/relationships/hyperlink" Target="http://doctoralschool.lincoln.ac.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131887" y="3068960"/>
            <a:ext cx="8879197" cy="2448272"/>
          </a:xfrm>
          <a:prstGeom prst="rect">
            <a:avLst/>
          </a:prstGeom>
          <a:noFill/>
          <a:ln>
            <a:noFill/>
          </a:ln>
        </p:spPr>
        <p:txBody>
          <a:bodyPr lIns="91425" tIns="45700" rIns="91425" bIns="45700" anchor="ctr" anchorCtr="0">
            <a:noAutofit/>
          </a:bodyPr>
          <a:lstStyle/>
          <a:p>
            <a:pPr>
              <a:buSzPct val="25000"/>
            </a:pPr>
            <a:r>
              <a:rPr lang="en-GB" altLang="en-US" sz="4000" dirty="0">
                <a:solidFill>
                  <a:schemeClr val="bg1"/>
                </a:solidFill>
                <a:latin typeface="Segoe UI" panose="020B0502040204020203" pitchFamily="34" charset="0"/>
                <a:ea typeface="Segoe UI" panose="020B0502040204020203" pitchFamily="34" charset="0"/>
                <a:cs typeface="Segoe UI" panose="020B0502040204020203" pitchFamily="34" charset="0"/>
              </a:rPr>
              <a:t>Briefing for PGR Viva Chairs</a:t>
            </a:r>
            <a:br>
              <a:rPr lang="en-GB" altLang="en-US" sz="4000" dirty="0">
                <a:solidFill>
                  <a:schemeClr val="bg1"/>
                </a:solidFill>
                <a:latin typeface="Segoe UI" panose="020B0502040204020203" pitchFamily="34" charset="0"/>
                <a:ea typeface="Segoe UI" panose="020B0502040204020203" pitchFamily="34" charset="0"/>
                <a:cs typeface="Segoe UI" panose="020B0502040204020203" pitchFamily="34" charset="0"/>
              </a:rPr>
            </a:br>
            <a:endParaRPr lang="en-GB" sz="2000" dirty="0">
              <a:solidFill>
                <a:srgbClr val="FFFFFF"/>
              </a:solidFill>
              <a:latin typeface="Segoe UI" panose="020B0502040204020203" pitchFamily="34" charset="0"/>
              <a:ea typeface="Segoe UI" panose="020B0502040204020203" pitchFamily="34" charset="0"/>
              <a:cs typeface="Segoe UI" panose="020B0502040204020203" pitchFamily="34" charset="0"/>
            </a:endParaRPr>
          </a:p>
        </p:txBody>
      </p:sp>
      <p:pic>
        <p:nvPicPr>
          <p:cNvPr id="87" name="Shape 87"/>
          <p:cNvPicPr preferRelativeResize="0"/>
          <p:nvPr/>
        </p:nvPicPr>
        <p:blipFill rotWithShape="1">
          <a:blip r:embed="rId3"/>
          <a:srcRect/>
          <a:stretch/>
        </p:blipFill>
        <p:spPr>
          <a:xfrm>
            <a:off x="3498282" y="260648"/>
            <a:ext cx="2147436" cy="2232248"/>
          </a:xfrm>
          <a:prstGeom prst="rect">
            <a:avLst/>
          </a:prstGeom>
          <a:noFill/>
          <a:ln>
            <a:noFill/>
          </a:ln>
        </p:spPr>
      </p:pic>
      <p:sp>
        <p:nvSpPr>
          <p:cNvPr id="4" name="Rectangle 3"/>
          <p:cNvSpPr/>
          <p:nvPr/>
        </p:nvSpPr>
        <p:spPr>
          <a:xfrm>
            <a:off x="0" y="6237312"/>
            <a:ext cx="9144000" cy="648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Paperwork on the day.</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107504" y="908720"/>
            <a:ext cx="9036496" cy="4752528"/>
          </a:xfrm>
        </p:spPr>
        <p:txBody>
          <a:bodyPr/>
          <a:lstStyle/>
          <a:p>
            <a:pPr marL="446088" lvl="1"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Ideally viva chair should have…</a:t>
            </a:r>
          </a:p>
          <a:p>
            <a:pPr marL="846138" lvl="2"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a:t>
            </a:r>
            <a:r>
              <a:rPr lang="en-GB" sz="2400" dirty="0">
                <a:latin typeface="Segoe UI" panose="020B0502040204020203" pitchFamily="34" charset="0"/>
                <a:ea typeface="Segoe UI" panose="020B0502040204020203" pitchFamily="34" charset="0"/>
                <a:cs typeface="Segoe UI" panose="020B0502040204020203" pitchFamily="34" charset="0"/>
              </a:rPr>
              <a:t>PGR Examiners Initial Report on Thesis’ form completed by each examiner</a:t>
            </a:r>
          </a:p>
          <a:p>
            <a:pPr marL="846138" lvl="2"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‘PGR Examiners and Chairs Reports on Thesis and Examination’ to complete</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Copy of regulations</a:t>
            </a:r>
          </a:p>
          <a:p>
            <a:pPr marL="846138" lvl="2"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Details of special needs of the student</a:t>
            </a:r>
          </a:p>
          <a:p>
            <a:pPr marL="846138" lvl="2"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Date of next CRDB exam board</a:t>
            </a:r>
          </a:p>
        </p:txBody>
      </p:sp>
    </p:spTree>
    <p:extLst>
      <p:ext uri="{BB962C8B-B14F-4D97-AF65-F5344CB8AC3E}">
        <p14:creationId xmlns:p14="http://schemas.microsoft.com/office/powerpoint/2010/main" val="398666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Pre-meeting with examiners</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95536" y="836712"/>
            <a:ext cx="8424936" cy="5040560"/>
          </a:xfrm>
          <a:noFill/>
          <a:ln>
            <a:noFill/>
          </a:ln>
        </p:spPr>
        <p:txBody>
          <a:bodyPr lIns="91425" tIns="91425" rIns="91425" bIns="91425" anchor="t" anchorCtr="0"/>
          <a:lstStyle/>
          <a:p>
            <a:pPr marL="446088" indent="-446088" fontAlgn="base">
              <a:spcBef>
                <a:spcPts val="0"/>
              </a:spcBef>
              <a:spcAft>
                <a:spcPts val="1200"/>
              </a:spcAft>
              <a:buSzPct val="75000"/>
              <a:buFont typeface="Wingdings" panose="05000000000000000000" pitchFamily="2" charset="2"/>
              <a:buChar char="Ø"/>
            </a:pPr>
            <a:r>
              <a:rPr lang="en-US" altLang="en-US" sz="2800" dirty="0">
                <a:latin typeface="Segoe UI" panose="020B0502040204020203" pitchFamily="34" charset="0"/>
                <a:ea typeface="Segoe UI" panose="020B0502040204020203" pitchFamily="34" charset="0"/>
                <a:cs typeface="Segoe UI" panose="020B0502040204020203" pitchFamily="34" charset="0"/>
              </a:rPr>
              <a:t>The chair will normally attend the pre-meeting of internal and external examiners to:</a:t>
            </a:r>
          </a:p>
          <a:p>
            <a:pPr marL="846138" lvl="1" indent="-446088" fontAlgn="base">
              <a:spcBef>
                <a:spcPts val="0"/>
              </a:spcBef>
              <a:spcAft>
                <a:spcPts val="1200"/>
              </a:spcAft>
              <a:buSzPct val="75000"/>
              <a:buFont typeface="Wingdings" panose="05000000000000000000" pitchFamily="2" charset="2"/>
              <a:buChar char="Ø"/>
            </a:pPr>
            <a:r>
              <a:rPr lang="en-US" altLang="en-US" sz="2800" dirty="0">
                <a:latin typeface="Segoe UI" panose="020B0502040204020203" pitchFamily="34" charset="0"/>
                <a:ea typeface="Segoe UI" panose="020B0502040204020203" pitchFamily="34" charset="0"/>
                <a:cs typeface="Segoe UI" panose="020B0502040204020203" pitchFamily="34" charset="0"/>
              </a:rPr>
              <a:t>Brief examiners on regulations and processes</a:t>
            </a:r>
          </a:p>
          <a:p>
            <a:pPr marL="846138" lvl="1" indent="-446088" fontAlgn="base">
              <a:spcBef>
                <a:spcPts val="0"/>
              </a:spcBef>
              <a:spcAft>
                <a:spcPts val="1200"/>
              </a:spcAft>
              <a:buSzPct val="75000"/>
              <a:buFont typeface="Wingdings" panose="05000000000000000000" pitchFamily="2" charset="2"/>
              <a:buChar char="Ø"/>
            </a:pPr>
            <a:r>
              <a:rPr lang="en-US" altLang="en-US" sz="2800" dirty="0">
                <a:latin typeface="Segoe UI" panose="020B0502040204020203" pitchFamily="34" charset="0"/>
                <a:ea typeface="Segoe UI" panose="020B0502040204020203" pitchFamily="34" charset="0"/>
                <a:cs typeface="Segoe UI" panose="020B0502040204020203" pitchFamily="34" charset="0"/>
              </a:rPr>
              <a:t>Facilitate the development of an agenda</a:t>
            </a:r>
          </a:p>
          <a:p>
            <a:pPr marL="846138" lvl="1"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Discuss with examiners the possible outcomes</a:t>
            </a:r>
            <a:endParaRPr lang="en-US" altLang="en-US" sz="2800" dirty="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Can also discuss </a:t>
            </a:r>
          </a:p>
          <a:p>
            <a:pPr marL="800100" lvl="2" indent="0" fontAlgn="base">
              <a:spcBef>
                <a:spcPts val="0"/>
              </a:spcBef>
              <a:spcAft>
                <a:spcPts val="1200"/>
              </a:spcAft>
              <a:buSzPct val="75000"/>
              <a:buNone/>
            </a:pPr>
            <a:r>
              <a:rPr lang="en-GB" altLang="en-US" sz="2400" dirty="0">
                <a:latin typeface="Segoe UI" panose="020B0502040204020203" pitchFamily="34" charset="0"/>
                <a:ea typeface="Segoe UI" panose="020B0502040204020203" pitchFamily="34" charset="0"/>
                <a:cs typeface="Segoe UI" panose="020B0502040204020203" pitchFamily="34" charset="0"/>
              </a:rPr>
              <a:t>which examiner will review revisions (if amendments required) </a:t>
            </a:r>
          </a:p>
          <a:p>
            <a:pPr marL="800100" lvl="2" indent="0" fontAlgn="base">
              <a:spcBef>
                <a:spcPts val="0"/>
              </a:spcBef>
              <a:spcAft>
                <a:spcPts val="1200"/>
              </a:spcAft>
              <a:buSzPct val="75000"/>
              <a:buNone/>
            </a:pPr>
            <a:r>
              <a:rPr lang="en-GB" altLang="en-US" sz="2400" dirty="0">
                <a:latin typeface="Segoe UI" panose="020B0502040204020203" pitchFamily="34" charset="0"/>
                <a:ea typeface="Segoe UI" panose="020B0502040204020203" pitchFamily="34" charset="0"/>
                <a:cs typeface="Segoe UI" panose="020B0502040204020203" pitchFamily="34" charset="0"/>
              </a:rPr>
              <a:t>which examiner will collate comments and the composite list for the student after viva</a:t>
            </a: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967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9"/>
            <a:ext cx="8964488" cy="648071"/>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During the examination</a:t>
            </a:r>
          </a:p>
        </p:txBody>
      </p:sp>
      <p:sp>
        <p:nvSpPr>
          <p:cNvPr id="3" name="Text Placeholder 2"/>
          <p:cNvSpPr>
            <a:spLocks noGrp="1"/>
          </p:cNvSpPr>
          <p:nvPr>
            <p:ph type="body" idx="1"/>
          </p:nvPr>
        </p:nvSpPr>
        <p:spPr>
          <a:xfrm>
            <a:off x="0" y="1052736"/>
            <a:ext cx="9144000" cy="5040560"/>
          </a:xfrm>
        </p:spPr>
        <p:txBody>
          <a:bodyPr/>
          <a:lstStyle/>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At beginning, put the student at ease and explain the roles of every one present and the process</a:t>
            </a: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Ensure that any supervisors or observers are only present at the same time as the student and sit in appropriate places in the room</a:t>
            </a: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Position yourself discretely in the room to observe the process, but not to interfere with it</a:t>
            </a: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Ensure that regulations and policies are adhered to and that the examination is conducted fairly</a:t>
            </a:r>
          </a:p>
          <a:p>
            <a:pPr marL="446088"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As required, facilitate decision by reference to university regulations</a:t>
            </a:r>
          </a:p>
          <a:p>
            <a:pPr>
              <a:spcBef>
                <a:spcPts val="0"/>
              </a:spcBef>
              <a:spcAft>
                <a:spcPts val="1200"/>
              </a:spcAft>
            </a:pPr>
            <a:endParaRPr lang="en-GB" altLang="en-US" sz="2400" dirty="0"/>
          </a:p>
          <a:p>
            <a:pPr>
              <a:spcBef>
                <a:spcPts val="0"/>
              </a:spcBef>
              <a:spcAft>
                <a:spcPts val="1200"/>
              </a:spcAft>
            </a:pPr>
            <a:endParaRPr lang="en-GB" altLang="en-US" sz="2400" dirty="0"/>
          </a:p>
          <a:p>
            <a:pPr marL="461963" indent="-457200">
              <a:spcBef>
                <a:spcPts val="0"/>
              </a:spcBef>
              <a:spcAft>
                <a:spcPts val="1800"/>
              </a:spcAft>
              <a:buFont typeface="Wingdings" panose="05000000000000000000" pitchFamily="2" charset="2"/>
              <a:buChar char="Ø"/>
            </a:pPr>
            <a:endParaRPr lang="en-GB" sz="2400" dirty="0"/>
          </a:p>
          <a:p>
            <a:pPr marL="461963" indent="-457200">
              <a:spcBef>
                <a:spcPts val="0"/>
              </a:spcBef>
              <a:spcAft>
                <a:spcPts val="1800"/>
              </a:spcAft>
              <a:buFont typeface="Wingdings" panose="05000000000000000000" pitchFamily="2" charset="2"/>
              <a:buChar char="Ø"/>
            </a:pPr>
            <a:endParaRPr lang="en-GB" sz="2400" dirty="0"/>
          </a:p>
        </p:txBody>
      </p:sp>
    </p:spTree>
    <p:extLst>
      <p:ext uri="{BB962C8B-B14F-4D97-AF65-F5344CB8AC3E}">
        <p14:creationId xmlns:p14="http://schemas.microsoft.com/office/powerpoint/2010/main" val="59027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274637"/>
            <a:ext cx="8517632" cy="777875"/>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What might make an examination unfair?</a:t>
            </a:r>
            <a:endParaRPr lang="en-GB" altLang="en-US" dirty="0"/>
          </a:p>
        </p:txBody>
      </p:sp>
      <p:sp>
        <p:nvSpPr>
          <p:cNvPr id="9220" name="Rectangle 3"/>
          <p:cNvSpPr>
            <a:spLocks noGrp="1" noChangeArrowheads="1"/>
          </p:cNvSpPr>
          <p:nvPr>
            <p:ph type="body" idx="1"/>
          </p:nvPr>
        </p:nvSpPr>
        <p:spPr>
          <a:xfrm>
            <a:off x="421415" y="1412776"/>
            <a:ext cx="8517632" cy="4929188"/>
          </a:xfrm>
        </p:spPr>
        <p:txBody>
          <a:bodyPr/>
          <a:lstStyle/>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a:latin typeface="Segoe UI" panose="020B0502040204020203" pitchFamily="34" charset="0"/>
                <a:ea typeface="Segoe UI" panose="020B0502040204020203" pitchFamily="34" charset="0"/>
                <a:cs typeface="Segoe UI" panose="020B0502040204020203" pitchFamily="34" charset="0"/>
              </a:rPr>
              <a:t>Use of discriminatory or threatening language / behaviour by the examiners or student</a:t>
            </a:r>
          </a:p>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a:latin typeface="Segoe UI" panose="020B0502040204020203" pitchFamily="34" charset="0"/>
                <a:ea typeface="Segoe UI" panose="020B0502040204020203" pitchFamily="34" charset="0"/>
                <a:cs typeface="Segoe UI" panose="020B0502040204020203" pitchFamily="34" charset="0"/>
              </a:rPr>
              <a:t>Overly aggressive questioning</a:t>
            </a:r>
          </a:p>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a:latin typeface="Segoe UI" panose="020B0502040204020203" pitchFamily="34" charset="0"/>
                <a:ea typeface="Segoe UI" panose="020B0502040204020203" pitchFamily="34" charset="0"/>
                <a:cs typeface="Segoe UI" panose="020B0502040204020203" pitchFamily="34" charset="0"/>
              </a:rPr>
              <a:t>Behaviour by the examiners (or student) that violates university policies e.g. on equality, disability, diversity</a:t>
            </a:r>
          </a:p>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a:latin typeface="Segoe UI" panose="020B0502040204020203" pitchFamily="34" charset="0"/>
                <a:ea typeface="Segoe UI" panose="020B0502040204020203" pitchFamily="34" charset="0"/>
                <a:cs typeface="Segoe UI" panose="020B0502040204020203" pitchFamily="34" charset="0"/>
              </a:rPr>
              <a:t>Examiners not making sufficient effort to take account of the needs of the student (e.g. where their first language is not English)</a:t>
            </a:r>
            <a:endParaRPr lang="en-GB" altLang="en-US" dirty="0"/>
          </a:p>
        </p:txBody>
      </p:sp>
    </p:spTree>
    <p:extLst>
      <p:ext uri="{BB962C8B-B14F-4D97-AF65-F5344CB8AC3E}">
        <p14:creationId xmlns:p14="http://schemas.microsoft.com/office/powerpoint/2010/main" val="2203216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Intervening</a:t>
            </a:r>
            <a:endParaRPr lang="en-GB" altLang="en-US" dirty="0"/>
          </a:p>
        </p:txBody>
      </p:sp>
      <p:sp>
        <p:nvSpPr>
          <p:cNvPr id="10244" name="Rectangle 3"/>
          <p:cNvSpPr>
            <a:spLocks noGrp="1" noChangeArrowheads="1"/>
          </p:cNvSpPr>
          <p:nvPr>
            <p:ph type="body" idx="1"/>
          </p:nvPr>
        </p:nvSpPr>
        <p:spPr/>
        <p:txBody>
          <a:bodyPr/>
          <a:lstStyle/>
          <a:p>
            <a:pPr marL="446088" indent="-446088" eaLnBrk="1" hangingPunct="1">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The chair should normally stay silent during the course of the examination, but may intervene if they have concerns</a:t>
            </a:r>
          </a:p>
          <a:p>
            <a:pPr marL="446088" indent="-446088" eaLnBrk="1" hangingPunct="1">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Intervention could involve suspending the proceedings briefly and speaking to the examiners (or student) separately</a:t>
            </a:r>
          </a:p>
          <a:p>
            <a:pPr marL="446088" indent="-446088" eaLnBrk="1" hangingPunct="1">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In exceptional circumstances the chair may need to terminate the examination, and then provide a report to CRDB on the reasons why</a:t>
            </a:r>
          </a:p>
        </p:txBody>
      </p:sp>
    </p:spTree>
    <p:extLst>
      <p:ext uri="{BB962C8B-B14F-4D97-AF65-F5344CB8AC3E}">
        <p14:creationId xmlns:p14="http://schemas.microsoft.com/office/powerpoint/2010/main" val="3257459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964488" cy="504055"/>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After the examination</a:t>
            </a:r>
          </a:p>
        </p:txBody>
      </p:sp>
      <p:sp>
        <p:nvSpPr>
          <p:cNvPr id="3" name="Text Placeholder 2"/>
          <p:cNvSpPr>
            <a:spLocks noGrp="1"/>
          </p:cNvSpPr>
          <p:nvPr>
            <p:ph type="body" idx="1"/>
          </p:nvPr>
        </p:nvSpPr>
        <p:spPr>
          <a:xfrm>
            <a:off x="251520" y="764704"/>
            <a:ext cx="8568952" cy="5256584"/>
          </a:xfrm>
        </p:spPr>
        <p:txBody>
          <a:bodyPr/>
          <a:lstStyle/>
          <a:p>
            <a:pPr marL="446088" lvl="0"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Only chair and examiners present, but chair does not take part in examiners’ deliberations</a:t>
            </a:r>
          </a:p>
          <a:p>
            <a:pPr marL="446088" lvl="0"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Agree outcome (including if this is undecided and referred to CRDB)</a:t>
            </a:r>
          </a:p>
          <a:p>
            <a:pPr marL="446088" lvl="0"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If any corrections:</a:t>
            </a:r>
          </a:p>
          <a:p>
            <a:pPr marL="846138" lvl="1"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Agree main ones</a:t>
            </a:r>
          </a:p>
          <a:p>
            <a:pPr marL="846138" lvl="1"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Determine plan to create agreed list (e.g. examiners communicate directly, and send to School PGR Administrator within a few days). Record plan on form</a:t>
            </a: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Have ‘</a:t>
            </a:r>
            <a:r>
              <a:rPr lang="en-GB" sz="2400" dirty="0">
                <a:latin typeface="Segoe UI" panose="020B0502040204020203" pitchFamily="34" charset="0"/>
                <a:ea typeface="Segoe UI" panose="020B0502040204020203" pitchFamily="34" charset="0"/>
                <a:cs typeface="Segoe UI" panose="020B0502040204020203" pitchFamily="34" charset="0"/>
              </a:rPr>
              <a:t>PGR Examiners and Chair Report on Thesis and Examination’ form completed/signed and pass on to School/College PGR Administrator.</a:t>
            </a:r>
          </a:p>
          <a:p>
            <a:pPr marL="461963" indent="-457200">
              <a:spcBef>
                <a:spcPts val="0"/>
              </a:spcBef>
              <a:spcAft>
                <a:spcPts val="1800"/>
              </a:spcAft>
              <a:buFont typeface="Wingdings" panose="05000000000000000000" pitchFamily="2" charset="2"/>
              <a:buChar char="Ø"/>
            </a:pPr>
            <a:endParaRPr lang="en-GB" sz="2400" dirty="0"/>
          </a:p>
          <a:p>
            <a:pPr marL="461963" indent="-457200">
              <a:spcBef>
                <a:spcPts val="0"/>
              </a:spcBef>
              <a:spcAft>
                <a:spcPts val="1800"/>
              </a:spcAft>
              <a:buFont typeface="Wingdings" panose="05000000000000000000" pitchFamily="2" charset="2"/>
              <a:buChar char="Ø"/>
            </a:pPr>
            <a:endParaRPr lang="en-GB" sz="2400" dirty="0"/>
          </a:p>
        </p:txBody>
      </p:sp>
    </p:spTree>
    <p:extLst>
      <p:ext uri="{BB962C8B-B14F-4D97-AF65-F5344CB8AC3E}">
        <p14:creationId xmlns:p14="http://schemas.microsoft.com/office/powerpoint/2010/main" val="201054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altLang="en-US"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Outcomes of First Viva</a:t>
            </a:r>
            <a:endParaRPr lang="en-GB" altLang="en-US" dirty="0"/>
          </a:p>
        </p:txBody>
      </p:sp>
      <p:sp>
        <p:nvSpPr>
          <p:cNvPr id="10244" name="Rectangle 3"/>
          <p:cNvSpPr>
            <a:spLocks noGrp="1" noChangeArrowheads="1"/>
          </p:cNvSpPr>
          <p:nvPr>
            <p:ph type="body" idx="1"/>
          </p:nvPr>
        </p:nvSpPr>
        <p:spPr>
          <a:xfrm>
            <a:off x="251520" y="836712"/>
            <a:ext cx="8640960" cy="5412600"/>
          </a:xfrm>
        </p:spPr>
        <p:txBody>
          <a:bodyPr/>
          <a:lstStyle/>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Award with no corrections</a:t>
            </a: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May include small number of typographical errors.</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Minor amendments. </a:t>
            </a: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Up to 3 months to correct, normally only subject to internal examiner reassessment (6 months for PT students)</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Substantive amendments</a:t>
            </a: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Up to 6 months to correct, often internal and external reassessment (12 months for PT students)</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Re-examination with or without viva (see later)</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Lower award (e.g. MPhil), possibly with amendments.</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No Award &amp; no re-examination</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For split decisions, examiners complete separate reports for CRDB to assess</a:t>
            </a:r>
          </a:p>
        </p:txBody>
      </p:sp>
    </p:spTree>
    <p:extLst>
      <p:ext uri="{BB962C8B-B14F-4D97-AF65-F5344CB8AC3E}">
        <p14:creationId xmlns:p14="http://schemas.microsoft.com/office/powerpoint/2010/main" val="3893914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altLang="en-US"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Re-examination</a:t>
            </a:r>
            <a:endParaRPr lang="en-GB" altLang="en-US" dirty="0"/>
          </a:p>
        </p:txBody>
      </p:sp>
      <p:sp>
        <p:nvSpPr>
          <p:cNvPr id="10244" name="Rectangle 3"/>
          <p:cNvSpPr>
            <a:spLocks noGrp="1" noChangeArrowheads="1"/>
          </p:cNvSpPr>
          <p:nvPr>
            <p:ph type="body" idx="1"/>
          </p:nvPr>
        </p:nvSpPr>
        <p:spPr>
          <a:xfrm>
            <a:off x="251520" y="836712"/>
            <a:ext cx="8640960" cy="5412600"/>
          </a:xfrm>
        </p:spPr>
        <p:txBody>
          <a:bodyPr/>
          <a:lstStyle/>
          <a:p>
            <a:pPr marL="0" lvl="0" indent="0">
              <a:spcBef>
                <a:spcPct val="20000"/>
              </a:spcBef>
              <a:buClrTx/>
              <a:buNone/>
            </a:pPr>
            <a:r>
              <a:rPr lang="en-GB" sz="2400" dirty="0"/>
              <a:t>Re-examination normally involves resubmission of thesis and second viva, but can be viva only or resubmission without viva</a:t>
            </a:r>
          </a:p>
          <a:p>
            <a:pPr marL="0" lvl="0" indent="0">
              <a:spcBef>
                <a:spcPct val="20000"/>
              </a:spcBef>
              <a:buClrTx/>
              <a:buNone/>
            </a:pPr>
            <a:r>
              <a:rPr lang="en-GB" sz="2400" dirty="0"/>
              <a:t>PhD and MPhil </a:t>
            </a:r>
          </a:p>
          <a:p>
            <a:pPr lvl="0" indent="-342900">
              <a:spcBef>
                <a:spcPct val="20000"/>
              </a:spcBef>
              <a:buClrTx/>
              <a:buFont typeface="Arial" panose="020B0604020202020204" pitchFamily="34" charset="0"/>
              <a:buChar char="•"/>
            </a:pPr>
            <a:r>
              <a:rPr lang="en-GB" sz="2000" dirty="0"/>
              <a:t>The student shall submit the thesis for re-examination no later than 10 months from the date of notification by the CRDB (20 months part-time)</a:t>
            </a:r>
          </a:p>
          <a:p>
            <a:pPr lvl="0" indent="-342900">
              <a:spcBef>
                <a:spcPct val="20000"/>
              </a:spcBef>
              <a:buClrTx/>
              <a:buFont typeface="Arial" panose="020B0604020202020204" pitchFamily="34" charset="0"/>
              <a:buChar char="•"/>
            </a:pPr>
            <a:r>
              <a:rPr lang="en-GB" sz="2000" dirty="0"/>
              <a:t>Viva should take place within 4 months of re-submission. </a:t>
            </a:r>
          </a:p>
          <a:p>
            <a:pPr marL="0" lvl="0" indent="0">
              <a:spcBef>
                <a:spcPct val="20000"/>
              </a:spcBef>
              <a:buClrTx/>
              <a:buNone/>
            </a:pPr>
            <a:r>
              <a:rPr lang="en-GB" sz="2000" dirty="0"/>
              <a:t>. </a:t>
            </a:r>
            <a:endParaRPr lang="en-GB" sz="20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51608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Re-examination outcomes</a:t>
            </a:r>
            <a:endParaRPr lang="en-GB" altLang="en-US" dirty="0"/>
          </a:p>
        </p:txBody>
      </p:sp>
      <p:sp>
        <p:nvSpPr>
          <p:cNvPr id="10244" name="Rectangle 3"/>
          <p:cNvSpPr>
            <a:spLocks noGrp="1" noChangeArrowheads="1"/>
          </p:cNvSpPr>
          <p:nvPr>
            <p:ph type="body" idx="1"/>
          </p:nvPr>
        </p:nvSpPr>
        <p:spPr>
          <a:xfrm>
            <a:off x="251520" y="836712"/>
            <a:ext cx="8640960" cy="5412600"/>
          </a:xfrm>
        </p:spPr>
        <p:txBody>
          <a:bodyPr/>
          <a:lstStyle/>
          <a:p>
            <a:pPr lvl="0" indent="-34290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Award with no corrections</a:t>
            </a:r>
          </a:p>
          <a:p>
            <a:pPr lvl="1" indent="-28575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May include small number of typographical errors.</a:t>
            </a:r>
          </a:p>
          <a:p>
            <a:pPr lvl="0" indent="-34290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Amendments </a:t>
            </a:r>
          </a:p>
          <a:p>
            <a:pPr lvl="1" indent="-28575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Up to 3 months to correct for full-time students &amp; 6 months for part-time</a:t>
            </a:r>
          </a:p>
          <a:p>
            <a:pPr lvl="1" indent="-28575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Nominate examiners to collate/approve amendments</a:t>
            </a:r>
          </a:p>
          <a:p>
            <a:pPr lvl="0" indent="-34290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Lower award (e.g. MPhil; assuming conditions met)</a:t>
            </a:r>
          </a:p>
          <a:p>
            <a:pPr lvl="0" indent="-34290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No award.</a:t>
            </a:r>
          </a:p>
          <a:p>
            <a:pPr lvl="0" indent="-34290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Undecided – where examiners do not agree. </a:t>
            </a:r>
          </a:p>
          <a:p>
            <a:pPr lvl="1" indent="-28575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CRDB decides if further examiner and possible re-examination required </a:t>
            </a:r>
          </a:p>
          <a:p>
            <a:pPr marL="0" lvl="0" indent="0">
              <a:spcBef>
                <a:spcPct val="20000"/>
              </a:spcBef>
              <a:buClrTx/>
              <a:buNone/>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Regardless, all final decisions rest with the CRDB</a:t>
            </a:r>
          </a:p>
        </p:txBody>
      </p:sp>
    </p:spTree>
    <p:extLst>
      <p:ext uri="{BB962C8B-B14F-4D97-AF65-F5344CB8AC3E}">
        <p14:creationId xmlns:p14="http://schemas.microsoft.com/office/powerpoint/2010/main" val="3290208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Informing students post-exam</a:t>
            </a:r>
            <a:endParaRPr lang="en-GB" altLang="en-US" dirty="0"/>
          </a:p>
        </p:txBody>
      </p:sp>
      <p:sp>
        <p:nvSpPr>
          <p:cNvPr id="10244" name="Rectangle 3"/>
          <p:cNvSpPr>
            <a:spLocks noGrp="1" noChangeArrowheads="1"/>
          </p:cNvSpPr>
          <p:nvPr>
            <p:ph type="body" idx="1"/>
          </p:nvPr>
        </p:nvSpPr>
        <p:spPr>
          <a:xfrm>
            <a:off x="251520" y="836712"/>
            <a:ext cx="8640960" cy="5412600"/>
          </a:xfrm>
        </p:spPr>
        <p:txBody>
          <a:bodyPr/>
          <a:lstStyle/>
          <a:p>
            <a:pPr marL="446088"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Post-examination, examiners (or chair) should indicate to student:</a:t>
            </a:r>
          </a:p>
          <a:p>
            <a:pPr marL="846138" lvl="1"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Recommended outcome</a:t>
            </a:r>
          </a:p>
          <a:p>
            <a:pPr marL="846138" lvl="1"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If any, main corrections (and that detailed ones will be forthcoming in writing)</a:t>
            </a:r>
          </a:p>
          <a:p>
            <a:pPr marL="1246188" lvl="2"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Who will approve corrections </a:t>
            </a:r>
          </a:p>
          <a:p>
            <a:pPr marL="1246188" lvl="2"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How to indicate changes (e.g. highlight changes in red, and indicate these in a separate document)</a:t>
            </a:r>
          </a:p>
          <a:p>
            <a:pPr marL="846138" lvl="1"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Indicate timelines (e.g. for corrections), and that these times are from notification date of CRDB </a:t>
            </a:r>
          </a:p>
          <a:p>
            <a:pPr marL="846138" lvl="1" indent="-446088" fontAlgn="base">
              <a:spcBef>
                <a:spcPts val="0"/>
              </a:spcBef>
              <a:spcAft>
                <a:spcPts val="1200"/>
              </a:spcAft>
              <a:buSzPct val="75000"/>
              <a:buFont typeface="Wingdings" panose="05000000000000000000" pitchFamily="2" charset="2"/>
              <a:buChar char="Ø"/>
            </a:pPr>
            <a:r>
              <a:rPr lang="en-GB" sz="2400" dirty="0">
                <a:latin typeface="Segoe UI" panose="020B0502040204020203" pitchFamily="34" charset="0"/>
                <a:ea typeface="Segoe UI" panose="020B0502040204020203" pitchFamily="34" charset="0"/>
                <a:cs typeface="Segoe UI" panose="020B0502040204020203" pitchFamily="34" charset="0"/>
              </a:rPr>
              <a:t>Emphasise, final outcome rests with the CRDB</a:t>
            </a:r>
          </a:p>
          <a:p>
            <a:pPr lvl="1" indent="-342900">
              <a:spcBef>
                <a:spcPct val="20000"/>
              </a:spcBef>
              <a:buClrTx/>
              <a:buFont typeface="Arial" panose="020B0604020202020204" pitchFamily="34" charset="0"/>
              <a:buChar char="•"/>
            </a:pPr>
            <a:endParaRPr lang="en-GB" sz="2400" u="sng"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728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a:solidFill>
                  <a:srgbClr val="C10076"/>
                </a:solidFill>
                <a:latin typeface="Segoe UI" panose="020B0502040204020203" pitchFamily="34" charset="0"/>
                <a:ea typeface="Segoe UI" panose="020B0502040204020203" pitchFamily="34" charset="0"/>
                <a:cs typeface="Segoe UI" panose="020B0502040204020203" pitchFamily="34" charset="0"/>
              </a:rPr>
              <a:t>Why have examination chairs?</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467544" y="1268760"/>
            <a:ext cx="8229600" cy="4680520"/>
          </a:xfrm>
        </p:spPr>
        <p:txBody>
          <a:bodyPr/>
          <a:lstStyle/>
          <a:p>
            <a:pPr marL="446088" indent="-446088">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Recommended by the QAA as good practice;</a:t>
            </a:r>
          </a:p>
          <a:p>
            <a:pPr marL="446088" indent="-446088">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UoL regulations ‘</a:t>
            </a:r>
            <a:r>
              <a:rPr lang="en-GB" altLang="en-US" sz="2800" dirty="0">
                <a:ea typeface="Segoe UI" panose="020B0502040204020203" pitchFamily="34" charset="0"/>
              </a:rPr>
              <a:t>a</a:t>
            </a:r>
            <a:r>
              <a:rPr lang="en-GB" sz="2800" dirty="0"/>
              <a:t>n Independent Chair … must be present at all </a:t>
            </a:r>
            <a:r>
              <a:rPr lang="en-GB" sz="2800" dirty="0" err="1"/>
              <a:t>vivas’</a:t>
            </a: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a:p>
            <a:pPr marL="446088" indent="-446088">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Viva chair should ensure fairness; keep to time; adhere to regulations; communicate between entities</a:t>
            </a:r>
          </a:p>
          <a:p>
            <a:pPr marL="446088" indent="-446088">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Avoid appeals or complaints related to the conduct of the examination</a:t>
            </a:r>
          </a:p>
        </p:txBody>
      </p:sp>
    </p:spTree>
    <p:extLst>
      <p:ext uri="{BB962C8B-B14F-4D97-AF65-F5344CB8AC3E}">
        <p14:creationId xmlns:p14="http://schemas.microsoft.com/office/powerpoint/2010/main" val="3136949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9"/>
            <a:ext cx="8964488" cy="936104"/>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Follow-up actions</a:t>
            </a:r>
          </a:p>
        </p:txBody>
      </p:sp>
      <p:sp>
        <p:nvSpPr>
          <p:cNvPr id="3" name="Text Placeholder 2"/>
          <p:cNvSpPr>
            <a:spLocks noGrp="1"/>
          </p:cNvSpPr>
          <p:nvPr>
            <p:ph type="body" idx="1"/>
          </p:nvPr>
        </p:nvSpPr>
        <p:spPr>
          <a:xfrm>
            <a:off x="251520" y="1196752"/>
            <a:ext cx="8640960" cy="4824536"/>
          </a:xfrm>
        </p:spPr>
        <p:txBody>
          <a:bodyPr/>
          <a:lstStyle/>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Where corrections required, School/College PGR Administrators will, in writing:</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Inform student of initial outcome</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Provide student with list of corrections (and timeline)</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Forward any revised thesis to appropriate examiners</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Forward revised decision to CRDB</a:t>
            </a: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For other decisions, following the CRDB, Student Administration will inform students of the outcome (including details on the complaints and appeals process)</a:t>
            </a:r>
            <a:endParaRPr lang="en-GB"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46235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80"/>
            <a:ext cx="8964488" cy="936104"/>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Potential problems</a:t>
            </a:r>
          </a:p>
        </p:txBody>
      </p:sp>
      <p:sp>
        <p:nvSpPr>
          <p:cNvPr id="3" name="Text Placeholder 2"/>
          <p:cNvSpPr>
            <a:spLocks noGrp="1"/>
          </p:cNvSpPr>
          <p:nvPr>
            <p:ph type="body" idx="1"/>
          </p:nvPr>
        </p:nvSpPr>
        <p:spPr>
          <a:xfrm>
            <a:off x="179512" y="836712"/>
            <a:ext cx="8712968" cy="5328592"/>
          </a:xfrm>
        </p:spPr>
        <p:txBody>
          <a:bodyPr/>
          <a:lstStyle/>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Chair does not turn up</a:t>
            </a:r>
          </a:p>
          <a:p>
            <a:pPr marL="457200" lvl="1" indent="0">
              <a:spcBef>
                <a:spcPct val="20000"/>
              </a:spcBef>
              <a:buClrTx/>
              <a:buNone/>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Postpone examination</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Examiner does not turn up</a:t>
            </a: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Postpone examination</a:t>
            </a: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But, if still 2 examiners and 1 is external ask CRDB chair to continue</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Alternative copies of thesis</a:t>
            </a: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Examine the thesis originally submitted.</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Examiners can not agree</a:t>
            </a: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Note difference of opinion and refer to CRDB to arbitrate.</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Record any problems and resolution on ‘</a:t>
            </a:r>
            <a:r>
              <a:rPr lang="en-GB" sz="2200" dirty="0">
                <a:latin typeface="Segoe UI" panose="020B0502040204020203" pitchFamily="34" charset="0"/>
                <a:ea typeface="Segoe UI" panose="020B0502040204020203" pitchFamily="34" charset="0"/>
                <a:cs typeface="Segoe UI" panose="020B0502040204020203" pitchFamily="34" charset="0"/>
              </a:rPr>
              <a:t>PGR Examiners and Chair Report on Thesis and Examination’ form.</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52070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764704"/>
            <a:ext cx="8229600" cy="4929188"/>
          </a:xfrm>
        </p:spPr>
        <p:txBody>
          <a:bodyPr/>
          <a:lstStyle/>
          <a:p>
            <a:pPr marL="0" indent="0" fontAlgn="base">
              <a:spcBef>
                <a:spcPts val="0"/>
              </a:spcBef>
              <a:spcAft>
                <a:spcPts val="1200"/>
              </a:spcAft>
              <a:buSzPct val="75000"/>
              <a:buNone/>
            </a:pPr>
            <a:r>
              <a:rPr lang="en-GB" sz="2400" dirty="0">
                <a:solidFill>
                  <a:srgbClr val="FF0000"/>
                </a:solidFill>
                <a:latin typeface="Segoe UI" panose="020B0502040204020203" pitchFamily="34" charset="0"/>
                <a:ea typeface="Segoe UI" panose="020B0502040204020203" pitchFamily="34" charset="0"/>
                <a:cs typeface="Segoe UI" panose="020B0502040204020203" pitchFamily="34" charset="0"/>
              </a:rPr>
              <a:t>PGR Office</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See portal under Registry for blank PGR forms, guides and links to regulations</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200" dirty="0">
                <a:hlinkClick r:id="rId3"/>
              </a:rPr>
              <a:t>https://ps.lincoln.ac.uk/services/registry/Assessments/PGROffice/SitePages/Home.aspx</a:t>
            </a:r>
            <a:endParaRPr lang="en-GB" sz="2200" dirty="0"/>
          </a:p>
          <a:p>
            <a:pPr marL="0" indent="0" fontAlgn="base">
              <a:spcBef>
                <a:spcPts val="0"/>
              </a:spcBef>
              <a:spcAft>
                <a:spcPts val="1200"/>
              </a:spcAft>
              <a:buSzPct val="75000"/>
              <a:buNone/>
            </a:pPr>
            <a:r>
              <a:rPr lang="en-GB" sz="2400" dirty="0">
                <a:solidFill>
                  <a:srgbClr val="FF0000"/>
                </a:solidFill>
                <a:latin typeface="Segoe UI" panose="020B0502040204020203" pitchFamily="34" charset="0"/>
                <a:ea typeface="Segoe UI" panose="020B0502040204020203" pitchFamily="34" charset="0"/>
                <a:cs typeface="Segoe UI" panose="020B0502040204020203" pitchFamily="34" charset="0"/>
              </a:rPr>
              <a:t>Doctoral School</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On portal homepage for registers of trained/approved supervisors and independent chairs</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200" dirty="0">
                <a:hlinkClick r:id="rId4"/>
              </a:rPr>
              <a:t>http://doctoralschool.lincoln.ac.uk/</a:t>
            </a:r>
            <a:endParaRPr lang="en-GB" sz="2200" dirty="0"/>
          </a:p>
          <a:p>
            <a:pPr marL="0" indent="0" fontAlgn="base">
              <a:spcBef>
                <a:spcPts val="0"/>
              </a:spcBef>
              <a:spcAft>
                <a:spcPts val="1200"/>
              </a:spcAft>
              <a:buSzPct val="75000"/>
              <a:buNone/>
            </a:pPr>
            <a:r>
              <a:rPr lang="en-GB" sz="2200" dirty="0">
                <a:solidFill>
                  <a:srgbClr val="FF0000"/>
                </a:solidFill>
              </a:rPr>
              <a:t>PGR Regulations on Secretariat blog</a:t>
            </a:r>
            <a:br>
              <a:rPr lang="en-GB" sz="2200" dirty="0">
                <a:solidFill>
                  <a:srgbClr val="FF0000"/>
                </a:solidFill>
              </a:rPr>
            </a:br>
            <a:r>
              <a:rPr lang="en-GB" sz="2400" dirty="0">
                <a:hlinkClick r:id="rId5"/>
              </a:rPr>
              <a:t>https://secretariat.blogs.lincoln.ac.uk/university-regulations/</a:t>
            </a:r>
            <a:endParaRPr lang="en-GB" sz="2400" dirty="0"/>
          </a:p>
          <a:p>
            <a:pPr marL="0" indent="0" fontAlgn="base">
              <a:spcBef>
                <a:spcPts val="0"/>
              </a:spcBef>
              <a:spcAft>
                <a:spcPts val="1200"/>
              </a:spcAft>
              <a:buSzPct val="75000"/>
              <a:buNone/>
            </a:pPr>
            <a:endParaRPr lang="en-GB" sz="2200" dirty="0"/>
          </a:p>
          <a:p>
            <a:pPr marL="0" indent="0" fontAlgn="base">
              <a:spcBef>
                <a:spcPts val="0"/>
              </a:spcBef>
              <a:spcAft>
                <a:spcPts val="1200"/>
              </a:spcAft>
              <a:buSzPct val="75000"/>
              <a:buNone/>
            </a:pPr>
            <a:r>
              <a:rPr lang="en-GB" sz="2200" dirty="0"/>
              <a:t> </a:t>
            </a:r>
          </a:p>
          <a:p>
            <a:pPr marL="203200" indent="0">
              <a:buNone/>
            </a:pPr>
            <a:endParaRPr lang="en-GB" sz="2400" dirty="0"/>
          </a:p>
          <a:p>
            <a:pPr marL="203200" indent="0">
              <a:buNone/>
            </a:pPr>
            <a:endParaRPr lang="en-GB" sz="2400" dirty="0"/>
          </a:p>
          <a:p>
            <a:pPr marL="203200" indent="0">
              <a:buNone/>
            </a:pPr>
            <a:endParaRPr lang="en-GB" sz="2400" dirty="0"/>
          </a:p>
          <a:p>
            <a:pPr>
              <a:buFont typeface="Wingdings" panose="05000000000000000000" pitchFamily="2" charset="2"/>
              <a:buChar char="Ø"/>
            </a:pPr>
            <a:endParaRPr lang="en-GB" sz="2400" dirty="0"/>
          </a:p>
        </p:txBody>
      </p:sp>
      <p:sp>
        <p:nvSpPr>
          <p:cNvPr id="4" name="Title 1"/>
          <p:cNvSpPr txBox="1">
            <a:spLocks/>
          </p:cNvSpPr>
          <p:nvPr/>
        </p:nvSpPr>
        <p:spPr>
          <a:xfrm>
            <a:off x="0" y="26480"/>
            <a:ext cx="8964488" cy="936104"/>
          </a:xfrm>
          <a:prstGeom prst="rect">
            <a:avLst/>
          </a:prstGeom>
          <a:noFill/>
          <a:ln>
            <a:noFill/>
          </a:ln>
        </p:spPr>
        <p:txBody>
          <a:bodyPr lIns="91425" tIns="91425" rIns="91425" bIns="91425" anchor="ctr" anchorCtr="0"/>
          <a:lstStyle>
            <a:defPPr marR="0" algn="l" rtl="0">
              <a:lnSpc>
                <a:spcPct val="100000"/>
              </a:lnSpc>
              <a:spcBef>
                <a:spcPts val="0"/>
              </a:spcBef>
              <a:spcAft>
                <a:spcPts val="0"/>
              </a:spcAft>
            </a:defPPr>
            <a:lvl1pPr marL="0" marR="0" indent="0" algn="ctr"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L="0" marR="0" indent="0" algn="ctr"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Useful sites</a:t>
            </a:r>
          </a:p>
        </p:txBody>
      </p:sp>
    </p:spTree>
    <p:extLst>
      <p:ext uri="{BB962C8B-B14F-4D97-AF65-F5344CB8AC3E}">
        <p14:creationId xmlns:p14="http://schemas.microsoft.com/office/powerpoint/2010/main" val="145774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a:solidFill>
                  <a:srgbClr val="C10076"/>
                </a:solidFill>
                <a:latin typeface="Segoe UI" panose="020B0502040204020203" pitchFamily="34" charset="0"/>
                <a:ea typeface="Segoe UI" panose="020B0502040204020203" pitchFamily="34" charset="0"/>
                <a:cs typeface="Segoe UI" panose="020B0502040204020203" pitchFamily="34" charset="0"/>
              </a:rPr>
              <a:t>PGR Regulations A.9.7</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0" y="1268760"/>
            <a:ext cx="9144000" cy="4680520"/>
          </a:xfrm>
        </p:spPr>
        <p:txBody>
          <a:bodyPr/>
          <a:lstStyle/>
          <a:p>
            <a:pPr marL="203200" indent="0">
              <a:buNone/>
            </a:pPr>
            <a:r>
              <a:rPr lang="en-GB" sz="2400" dirty="0"/>
              <a:t>An Independent Chair, appointed by the CRDB, must be present at all </a:t>
            </a:r>
            <a:r>
              <a:rPr lang="en-GB" sz="2400" dirty="0" err="1"/>
              <a:t>vivas</a:t>
            </a:r>
            <a:r>
              <a:rPr lang="en-GB" sz="2400" dirty="0"/>
              <a:t>. Their role includes ensuring: </a:t>
            </a:r>
          </a:p>
          <a:p>
            <a:pPr marL="660400" indent="-457200">
              <a:buAutoNum type="alphaLcParenBoth"/>
            </a:pPr>
            <a:r>
              <a:rPr lang="en-GB" sz="2400" dirty="0"/>
              <a:t>fairness in the way it is conducted; </a:t>
            </a:r>
          </a:p>
          <a:p>
            <a:pPr marL="660400" indent="-457200">
              <a:buAutoNum type="alphaLcParenBoth"/>
            </a:pPr>
            <a:r>
              <a:rPr lang="en-GB" sz="2400" dirty="0"/>
              <a:t>that the University’s regulations are adhered to; </a:t>
            </a:r>
          </a:p>
          <a:p>
            <a:pPr marL="660400" indent="-457200">
              <a:buAutoNum type="alphaLcParenBoth"/>
            </a:pPr>
            <a:r>
              <a:rPr lang="en-GB" sz="2400" dirty="0"/>
              <a:t>that the outcome of the oral examination is appropriately communicated to both the student and the relevant entities in the University. </a:t>
            </a:r>
          </a:p>
          <a:p>
            <a:pPr marL="203200" indent="0">
              <a:buNone/>
            </a:pPr>
            <a:r>
              <a:rPr lang="en-GB" sz="2400" dirty="0"/>
              <a:t>The Independent Chair is not expected to read the thesis, make any contribution to its evaluation at any stage or to contribute to the academic judgment on the outcome of the oral examination. </a:t>
            </a:r>
            <a:endParaRPr lang="en-GB" altLang="en-US"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0544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a:solidFill>
                  <a:srgbClr val="C10076"/>
                </a:solidFill>
                <a:latin typeface="Segoe UI" panose="020B0502040204020203" pitchFamily="34" charset="0"/>
                <a:ea typeface="Segoe UI" panose="020B0502040204020203" pitchFamily="34" charset="0"/>
                <a:cs typeface="Segoe UI" panose="020B0502040204020203" pitchFamily="34" charset="0"/>
              </a:rPr>
              <a:t>PGR completion and examination forms</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179512" y="1196751"/>
            <a:ext cx="8441794" cy="4752528"/>
          </a:xfrm>
        </p:spPr>
        <p:txBody>
          <a:bodyPr/>
          <a:lstStyle/>
          <a:p>
            <a:pPr marL="461963" indent="-457200">
              <a:spcBef>
                <a:spcPts val="0"/>
              </a:spcBef>
              <a:spcAft>
                <a:spcPts val="1200"/>
              </a:spcAft>
              <a:buFont typeface="Wingdings" panose="05000000000000000000" pitchFamily="2" charset="2"/>
              <a:buChar char="Ø"/>
            </a:pPr>
            <a:r>
              <a:rPr lang="en-GB" sz="2800" dirty="0">
                <a:solidFill>
                  <a:schemeClr val="accent4">
                    <a:lumMod val="20000"/>
                    <a:lumOff val="80000"/>
                  </a:schemeClr>
                </a:solidFill>
                <a:latin typeface="Segoe UI" panose="020B0502040204020203" pitchFamily="34" charset="0"/>
                <a:ea typeface="Segoe UI" panose="020B0502040204020203" pitchFamily="34" charset="0"/>
                <a:cs typeface="Segoe UI" panose="020B0502040204020203" pitchFamily="34" charset="0"/>
              </a:rPr>
              <a:t>PGR Intention to Submit</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Examiners and Viva Chair</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Thesis Submission</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Examiners Initial Report on Thesis</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Examiners and Chairs Reports on Thesis and Viva</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Examiners Approval of Thesis Amendments </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Confirmation of Award</a:t>
            </a:r>
          </a:p>
        </p:txBody>
      </p:sp>
    </p:spTree>
    <p:extLst>
      <p:ext uri="{BB962C8B-B14F-4D97-AF65-F5344CB8AC3E}">
        <p14:creationId xmlns:p14="http://schemas.microsoft.com/office/powerpoint/2010/main" val="143655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a:solidFill>
                  <a:srgbClr val="C10076"/>
                </a:solidFill>
                <a:latin typeface="Segoe UI" panose="020B0502040204020203" pitchFamily="34" charset="0"/>
                <a:ea typeface="Segoe UI" panose="020B0502040204020203" pitchFamily="34" charset="0"/>
                <a:cs typeface="Segoe UI" panose="020B0502040204020203" pitchFamily="34" charset="0"/>
              </a:rPr>
              <a:t>Key paperwork for viva</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23528" y="1268760"/>
            <a:ext cx="8441794" cy="4752528"/>
          </a:xfrm>
        </p:spPr>
        <p:txBody>
          <a:bodyPr/>
          <a:lstStyle/>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Examiners Initial Report on Thesis</a:t>
            </a:r>
          </a:p>
          <a:p>
            <a:pPr marL="862013" lvl="1"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Can include an initial recommendation and areas for discussion in viva</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PGR Examiners and Chairs Reports on Thesis and Viva</a:t>
            </a:r>
          </a:p>
          <a:p>
            <a:pPr marL="862013" lvl="1"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Examiners and chair complete and sign this after viva</a:t>
            </a:r>
          </a:p>
          <a:p>
            <a:pPr marL="862013" lvl="1"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All paperwork returned to CRDB (normally via School/College Office)</a:t>
            </a:r>
          </a:p>
        </p:txBody>
      </p:sp>
    </p:spTree>
    <p:extLst>
      <p:ext uri="{BB962C8B-B14F-4D97-AF65-F5344CB8AC3E}">
        <p14:creationId xmlns:p14="http://schemas.microsoft.com/office/powerpoint/2010/main" val="246012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a:solidFill>
                  <a:srgbClr val="C10076"/>
                </a:solidFill>
                <a:latin typeface="Segoe UI" panose="020B0502040204020203" pitchFamily="34" charset="0"/>
                <a:ea typeface="Segoe UI" panose="020B0502040204020203" pitchFamily="34" charset="0"/>
                <a:cs typeface="Segoe UI" panose="020B0502040204020203" pitchFamily="34" charset="0"/>
              </a:rPr>
              <a:t>Who can chair an examination?</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251520" y="1052736"/>
            <a:ext cx="8624102" cy="4968552"/>
          </a:xfrm>
        </p:spPr>
        <p:txBody>
          <a:bodyPr/>
          <a:lstStyle/>
          <a:p>
            <a:pPr marL="4763" indent="0">
              <a:spcBef>
                <a:spcPts val="0"/>
              </a:spcBef>
              <a:spcAft>
                <a:spcPts val="1200"/>
              </a:spcAft>
              <a:buNone/>
            </a:pPr>
            <a:r>
              <a:rPr lang="en-GB" sz="2400" dirty="0">
                <a:latin typeface="Segoe UI" panose="020B0502040204020203" pitchFamily="34" charset="0"/>
                <a:ea typeface="Segoe UI" panose="020B0502040204020203" pitchFamily="34" charset="0"/>
                <a:cs typeface="Segoe UI" panose="020B0502040204020203" pitchFamily="34" charset="0"/>
              </a:rPr>
              <a:t>It is recommended that independent chairs should have:</a:t>
            </a:r>
          </a:p>
          <a:p>
            <a:pPr marL="446088" indent="-446088">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Experience of supervising research degrees to completion;</a:t>
            </a:r>
          </a:p>
          <a:p>
            <a:pPr marL="446088" indent="-446088">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Experience of examining at the same degree level being examined (as internal or external examiner);</a:t>
            </a:r>
          </a:p>
          <a:p>
            <a:pPr marL="446088" indent="-446088">
              <a:spcBef>
                <a:spcPts val="0"/>
              </a:spcBef>
              <a:spcAft>
                <a:spcPts val="1200"/>
              </a:spcAft>
              <a:buNone/>
            </a:pPr>
            <a:r>
              <a:rPr lang="en-GB" sz="2800" dirty="0">
                <a:latin typeface="Segoe UI" panose="020B0502040204020203" pitchFamily="34" charset="0"/>
                <a:ea typeface="Segoe UI" panose="020B0502040204020203" pitchFamily="34" charset="0"/>
                <a:cs typeface="Segoe UI" panose="020B0502040204020203" pitchFamily="34" charset="0"/>
              </a:rPr>
              <a:t>It is a requirement that</a:t>
            </a:r>
          </a:p>
          <a:p>
            <a:pPr marL="446088" indent="-446088">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No involvement in supervision of the student;</a:t>
            </a:r>
          </a:p>
          <a:p>
            <a:pPr marL="446088" indent="-446088">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Attended a briefing session (and thus added to the list of trained examination chairs on Doctoral School site).</a:t>
            </a:r>
          </a:p>
          <a:p>
            <a:pPr marL="461963" indent="-457200">
              <a:spcBef>
                <a:spcPts val="0"/>
              </a:spcBef>
              <a:spcAft>
                <a:spcPts val="1200"/>
              </a:spcAft>
              <a:buFont typeface="Wingdings" panose="05000000000000000000" pitchFamily="2" charset="2"/>
              <a:buChar char="Ø"/>
            </a:pPr>
            <a:endParaRPr lang="en-GB"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7358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a:solidFill>
                  <a:srgbClr val="C10076"/>
                </a:solidFill>
                <a:latin typeface="Segoe UI" panose="020B0502040204020203" pitchFamily="34" charset="0"/>
                <a:ea typeface="Segoe UI" panose="020B0502040204020203" pitchFamily="34" charset="0"/>
                <a:cs typeface="Segoe UI" panose="020B0502040204020203" pitchFamily="34" charset="0"/>
              </a:rPr>
              <a:t>Appointing an Independent Chair</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23528" y="1268760"/>
            <a:ext cx="8441794" cy="4752528"/>
          </a:xfrm>
        </p:spPr>
        <p:txBody>
          <a:bodyPr/>
          <a:lstStyle/>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Chair proposed (with examiners) on ‘PGR Examiners and Independent Chair’ form by School</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Formally appointed by CRDB</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The chair is usually an internal member of staff from a different school; not necessarily a specialist in the subject</a:t>
            </a:r>
          </a:p>
          <a:p>
            <a:pPr marL="461963" indent="-457200">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Some Colleges moving to CRDB nomination of chair.</a:t>
            </a:r>
          </a:p>
        </p:txBody>
      </p:sp>
    </p:spTree>
    <p:extLst>
      <p:ext uri="{BB962C8B-B14F-4D97-AF65-F5344CB8AC3E}">
        <p14:creationId xmlns:p14="http://schemas.microsoft.com/office/powerpoint/2010/main" val="6775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Before examination</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107504" y="908720"/>
            <a:ext cx="9036496" cy="4752528"/>
          </a:xfrm>
        </p:spPr>
        <p:txBody>
          <a:bodyPr/>
          <a:lstStyle/>
          <a:p>
            <a:pPr marL="446088" lvl="0"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PGR Administrator will coordinate with chair and examiners regarding: </a:t>
            </a:r>
          </a:p>
          <a:p>
            <a:pPr marL="846138" lvl="2"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Distribution of thesis and forms to examiners</a:t>
            </a:r>
          </a:p>
          <a:p>
            <a:pPr marL="846138" lvl="2"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Time, date and location (</a:t>
            </a:r>
            <a:r>
              <a:rPr lang="en-GB" altLang="en-US" sz="2800" dirty="0" err="1">
                <a:latin typeface="Segoe UI" panose="020B0502040204020203" pitchFamily="34" charset="0"/>
                <a:ea typeface="Segoe UI" panose="020B0502040204020203" pitchFamily="34" charset="0"/>
                <a:cs typeface="Segoe UI" panose="020B0502040204020203" pitchFamily="34" charset="0"/>
              </a:rPr>
              <a:t>cc:supervisor</a:t>
            </a:r>
            <a:r>
              <a:rPr lang="en-GB" altLang="en-US" sz="2800" dirty="0">
                <a:latin typeface="Segoe UI" panose="020B0502040204020203" pitchFamily="34" charset="0"/>
                <a:ea typeface="Segoe UI" panose="020B0502040204020203" pitchFamily="34" charset="0"/>
                <a:cs typeface="Segoe UI" panose="020B0502040204020203" pitchFamily="34" charset="0"/>
              </a:rPr>
              <a:t> and student)</a:t>
            </a:r>
          </a:p>
          <a:p>
            <a:pPr marL="846138" lvl="2" indent="-446088" fontAlgn="base">
              <a:spcBef>
                <a:spcPts val="0"/>
              </a:spcBef>
              <a:spcAft>
                <a:spcPts val="1200"/>
              </a:spcAft>
              <a:buSzPct val="75000"/>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Copies of ‘PGR Examiners Initial Report on Thesis’ from each examiner</a:t>
            </a:r>
          </a:p>
          <a:p>
            <a:pPr marL="846138" lvl="2"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Provide information on any special needs</a:t>
            </a:r>
          </a:p>
          <a:p>
            <a:pPr marL="446088" lvl="0"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Chair checks room is appropriate for viva on the day (temperature, water, chairs, table, </a:t>
            </a:r>
            <a:r>
              <a:rPr lang="en-GB" altLang="en-US" sz="2800" dirty="0" err="1">
                <a:latin typeface="Segoe UI" panose="020B0502040204020203" pitchFamily="34" charset="0"/>
                <a:ea typeface="Segoe UI" panose="020B0502040204020203" pitchFamily="34" charset="0"/>
                <a:cs typeface="Segoe UI" panose="020B0502040204020203" pitchFamily="34" charset="0"/>
              </a:rPr>
              <a:t>etc</a:t>
            </a:r>
            <a:r>
              <a:rPr lang="en-GB" altLang="en-US" sz="2800" dirty="0">
                <a:latin typeface="Segoe UI" panose="020B0502040204020203" pitchFamily="34" charset="0"/>
                <a:ea typeface="Segoe UI" panose="020B0502040204020203" pitchFamily="34" charset="0"/>
                <a:cs typeface="Segoe UI" panose="020B0502040204020203" pitchFamily="34" charset="0"/>
              </a:rPr>
              <a:t>)</a:t>
            </a:r>
            <a:endParaRPr lang="en-GB" sz="28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23669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How many in the room?</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95536" y="836712"/>
            <a:ext cx="8424936" cy="5040560"/>
          </a:xfrm>
          <a:noFill/>
          <a:ln>
            <a:noFill/>
          </a:ln>
        </p:spPr>
        <p:txBody>
          <a:bodyPr lIns="91425" tIns="91425" rIns="91425" bIns="91425" anchor="t" anchorCtr="0"/>
          <a:lstStyle/>
          <a:p>
            <a:pPr marL="446088"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Normal</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1 Student candidate</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1 Independent viva chair</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2 Examiners (internal plus external)</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or 3 Examiners for staff candidates (2 externals plus internal)</a:t>
            </a:r>
          </a:p>
          <a:p>
            <a:pPr marL="446088"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Additional</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Observers and/or supervisor (with student’s permission)</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Special needs support if required</a:t>
            </a:r>
            <a:r>
              <a:rPr lang="en-GB" altLang="en-US" sz="2800" dirty="0">
                <a:latin typeface="Segoe UI" panose="020B0502040204020203" pitchFamily="34" charset="0"/>
                <a:ea typeface="Segoe UI" panose="020B0502040204020203" pitchFamily="34" charset="0"/>
                <a:cs typeface="Segoe UI" panose="020B0502040204020203" pitchFamily="34" charset="0"/>
              </a:rPr>
              <a:t> </a:t>
            </a:r>
            <a:endParaRPr lang="en-US" altLang="en-US" sz="2800" dirty="0">
              <a:latin typeface="Segoe UI" panose="020B0502040204020203" pitchFamily="34" charset="0"/>
              <a:ea typeface="Segoe UI" panose="020B0502040204020203" pitchFamily="34" charset="0"/>
              <a:cs typeface="Segoe UI" panose="020B0502040204020203" pitchFamily="34" charset="0"/>
            </a:endParaRPr>
          </a:p>
          <a:p>
            <a:pPr marL="446088" indent="-446088" fontAlgn="base">
              <a:spcBef>
                <a:spcPts val="0"/>
              </a:spcBef>
              <a:spcAft>
                <a:spcPts val="1200"/>
              </a:spcAft>
              <a:buSzPct val="75000"/>
              <a:buFont typeface="Wingdings" panose="05000000000000000000" pitchFamily="2" charset="2"/>
              <a:buChar char="Ø"/>
            </a:pP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0872747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239696BEB19754BB2E4F0719832D1EF" ma:contentTypeVersion="14" ma:contentTypeDescription="Create a new document." ma:contentTypeScope="" ma:versionID="aad59fedf9153e3ea2a0da888e2c9ac7">
  <xsd:schema xmlns:xsd="http://www.w3.org/2001/XMLSchema" xmlns:xs="http://www.w3.org/2001/XMLSchema" xmlns:p="http://schemas.microsoft.com/office/2006/metadata/properties" xmlns:ns1="http://schemas.microsoft.com/sharepoint/v3" xmlns:ns2="d429371c-36e2-452c-b02e-a2e66f89b6cf" xmlns:ns3="302d0b52-1046-4d43-a2f5-862fab8a95f4" targetNamespace="http://schemas.microsoft.com/office/2006/metadata/properties" ma:root="true" ma:fieldsID="6ea4abbe90c67dab16e2586bbb765ad9" ns1:_="" ns2:_="" ns3:_="">
    <xsd:import namespace="http://schemas.microsoft.com/sharepoint/v3"/>
    <xsd:import namespace="d429371c-36e2-452c-b02e-a2e66f89b6cf"/>
    <xsd:import namespace="302d0b52-1046-4d43-a2f5-862fab8a95f4"/>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29371c-36e2-452c-b02e-a2e66f89b6c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2d0b52-1046-4d43-a2f5-862fab8a95f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5CEEFFA-F48C-4DD1-8CA5-4A1F589F4C99}">
  <ds:schemaRefs>
    <ds:schemaRef ds:uri="http://schemas.microsoft.com/sharepoint/v3/contenttype/forms"/>
  </ds:schemaRefs>
</ds:datastoreItem>
</file>

<file path=customXml/itemProps2.xml><?xml version="1.0" encoding="utf-8"?>
<ds:datastoreItem xmlns:ds="http://schemas.openxmlformats.org/officeDocument/2006/customXml" ds:itemID="{79E66589-BD59-40AA-9483-0073A26B8A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429371c-36e2-452c-b02e-a2e66f89b6cf"/>
    <ds:schemaRef ds:uri="302d0b52-1046-4d43-a2f5-862fab8a95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441E74-2C4C-4D7F-A797-691373CBF4EF}">
  <ds:schemaRefs>
    <ds:schemaRef ds:uri="http://schemas.microsoft.com/office/2006/documentManagement/types"/>
    <ds:schemaRef ds:uri="http://purl.org/dc/terms/"/>
    <ds:schemaRef ds:uri="http://schemas.microsoft.com/sharepoint/v3"/>
    <ds:schemaRef ds:uri="http://schemas.openxmlformats.org/package/2006/metadata/core-properties"/>
    <ds:schemaRef ds:uri="http://www.w3.org/XML/1998/namespace"/>
    <ds:schemaRef ds:uri="http://purl.org/dc/elements/1.1/"/>
    <ds:schemaRef ds:uri="http://purl.org/dc/dcmitype/"/>
    <ds:schemaRef ds:uri="http://schemas.microsoft.com/office/2006/metadata/properties"/>
    <ds:schemaRef ds:uri="http://schemas.microsoft.com/office/infopath/2007/PartnerControls"/>
    <ds:schemaRef ds:uri="302d0b52-1046-4d43-a2f5-862fab8a95f4"/>
    <ds:schemaRef ds:uri="d429371c-36e2-452c-b02e-a2e66f89b6cf"/>
  </ds:schemaRefs>
</ds:datastoreItem>
</file>

<file path=docProps/app.xml><?xml version="1.0" encoding="utf-8"?>
<Properties xmlns="http://schemas.openxmlformats.org/officeDocument/2006/extended-properties" xmlns:vt="http://schemas.openxmlformats.org/officeDocument/2006/docPropsVTypes">
  <Template/>
  <TotalTime>9960</TotalTime>
  <Words>1493</Words>
  <Application>Microsoft Office PowerPoint</Application>
  <PresentationFormat>On-screen Show (4:3)</PresentationFormat>
  <Paragraphs>193</Paragraphs>
  <Slides>22</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Segoe UI</vt:lpstr>
      <vt:lpstr>Wingdings</vt:lpstr>
      <vt:lpstr>Office Theme</vt:lpstr>
      <vt:lpstr>Custom Design</vt:lpstr>
      <vt:lpstr>Briefing for PGR Viva Chairs </vt:lpstr>
      <vt:lpstr>Why have examination chairs?</vt:lpstr>
      <vt:lpstr>PGR Regulations A.9.7</vt:lpstr>
      <vt:lpstr>PGR completion and examination forms</vt:lpstr>
      <vt:lpstr>Key paperwork for viva</vt:lpstr>
      <vt:lpstr>Who can chair an examination?</vt:lpstr>
      <vt:lpstr>Appointing an Independent Chair</vt:lpstr>
      <vt:lpstr>Before examination</vt:lpstr>
      <vt:lpstr>How many in the room?</vt:lpstr>
      <vt:lpstr>Paperwork on the day.</vt:lpstr>
      <vt:lpstr>Pre-meeting with examiners</vt:lpstr>
      <vt:lpstr>During the examination</vt:lpstr>
      <vt:lpstr>What might make an examination unfair?</vt:lpstr>
      <vt:lpstr>Intervening</vt:lpstr>
      <vt:lpstr>After the examination</vt:lpstr>
      <vt:lpstr>Outcomes of First Viva</vt:lpstr>
      <vt:lpstr>Re-examination</vt:lpstr>
      <vt:lpstr>Re-examination outcomes</vt:lpstr>
      <vt:lpstr>Informing students post-exam</vt:lpstr>
      <vt:lpstr>Follow-up actions</vt:lpstr>
      <vt:lpstr>Potential problems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Viva Chair Briefing</dc:title>
  <dc:creator>Dr. Karin Crawford</dc:creator>
  <cp:lastModifiedBy>Tanya Spratt</cp:lastModifiedBy>
  <cp:revision>261</cp:revision>
  <cp:lastPrinted>2015-09-29T10:30:32Z</cp:lastPrinted>
  <dcterms:modified xsi:type="dcterms:W3CDTF">2022-04-27T10:48:11Z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0x010100E239696BEB19754BB2E4F0719832D1EF</vt:lpwstr>
  </property>
</Properties>
</file>